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9" r:id="rId5"/>
    <p:sldId id="259" r:id="rId6"/>
    <p:sldId id="260" r:id="rId7"/>
    <p:sldId id="261" r:id="rId8"/>
    <p:sldId id="262" r:id="rId9"/>
    <p:sldId id="271" r:id="rId10"/>
    <p:sldId id="272" r:id="rId11"/>
    <p:sldId id="273" r:id="rId12"/>
    <p:sldId id="274" r:id="rId13"/>
    <p:sldId id="263" r:id="rId14"/>
    <p:sldId id="264" r:id="rId15"/>
    <p:sldId id="265" r:id="rId16"/>
    <p:sldId id="266" r:id="rId17"/>
    <p:sldId id="26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5" autoAdjust="0"/>
    <p:restoredTop sz="94660"/>
  </p:normalViewPr>
  <p:slideViewPr>
    <p:cSldViewPr snapToGrid="0" snapToObjects="1">
      <p:cViewPr varScale="1">
        <p:scale>
          <a:sx n="75" d="100"/>
          <a:sy n="75" d="100"/>
        </p:scale>
        <p:origin x="29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28E674-FA87-5F42-A7CC-67D2D20BC1D8}"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D7D58-293B-7E47-869D-43AC6957A54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8E674-FA87-5F42-A7CC-67D2D20BC1D8}"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D7D58-293B-7E47-869D-43AC6957A5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8E674-FA87-5F42-A7CC-67D2D20BC1D8}"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D7D58-293B-7E47-869D-43AC6957A5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8E674-FA87-5F42-A7CC-67D2D20BC1D8}"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D7D58-293B-7E47-869D-43AC6957A5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28E674-FA87-5F42-A7CC-67D2D20BC1D8}"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D7D58-293B-7E47-869D-43AC6957A5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28E674-FA87-5F42-A7CC-67D2D20BC1D8}"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D7D58-293B-7E47-869D-43AC6957A5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28E674-FA87-5F42-A7CC-67D2D20BC1D8}" type="datetimeFigureOut">
              <a:rPr lang="en-US" smtClean="0"/>
              <a:t>8/13/2018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D7D58-293B-7E47-869D-43AC6957A5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28E674-FA87-5F42-A7CC-67D2D20BC1D8}" type="datetimeFigureOut">
              <a:rPr lang="en-US" smtClean="0"/>
              <a:t>8/13/2018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D7D58-293B-7E47-869D-43AC6957A5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8E674-FA87-5F42-A7CC-67D2D20BC1D8}" type="datetimeFigureOut">
              <a:rPr lang="en-US" smtClean="0"/>
              <a:t>8/13/2018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D7D58-293B-7E47-869D-43AC6957A5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8E674-FA87-5F42-A7CC-67D2D20BC1D8}"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D7D58-293B-7E47-869D-43AC6957A5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8E674-FA87-5F42-A7CC-67D2D20BC1D8}"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D7D58-293B-7E47-869D-43AC6957A5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8E674-FA87-5F42-A7CC-67D2D20BC1D8}" type="datetimeFigureOut">
              <a:rPr lang="en-US" smtClean="0"/>
              <a:t>8/13/2018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D7D58-293B-7E47-869D-43AC6957A5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vSXTBnnx4O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WQTsue0lKB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642"/>
            <a:ext cx="7772400" cy="929018"/>
          </a:xfrm>
        </p:spPr>
        <p:txBody>
          <a:bodyPr/>
          <a:lstStyle/>
          <a:p>
            <a:r>
              <a:rPr lang="en-US" dirty="0" smtClean="0">
                <a:latin typeface="Times New Roman"/>
                <a:cs typeface="Times New Roman"/>
              </a:rPr>
              <a:t>Claim Evidence Reasoning</a:t>
            </a:r>
            <a:endParaRPr lang="en-US" dirty="0">
              <a:latin typeface="Times New Roman"/>
              <a:cs typeface="Times New Roman"/>
            </a:endParaRPr>
          </a:p>
        </p:txBody>
      </p:sp>
      <p:pic>
        <p:nvPicPr>
          <p:cNvPr id="5" name="Picture 4"/>
          <p:cNvPicPr>
            <a:picLocks noChangeAspect="1"/>
          </p:cNvPicPr>
          <p:nvPr/>
        </p:nvPicPr>
        <p:blipFill>
          <a:blip r:embed="rId2"/>
          <a:stretch>
            <a:fillRect/>
          </a:stretch>
        </p:blipFill>
        <p:spPr>
          <a:xfrm>
            <a:off x="2835843" y="1140660"/>
            <a:ext cx="3204530" cy="3897831"/>
          </a:xfrm>
          <a:prstGeom prst="rect">
            <a:avLst/>
          </a:prstGeom>
        </p:spPr>
      </p:pic>
      <p:sp>
        <p:nvSpPr>
          <p:cNvPr id="6" name="Rectangle 5"/>
          <p:cNvSpPr/>
          <p:nvPr/>
        </p:nvSpPr>
        <p:spPr>
          <a:xfrm>
            <a:off x="685800" y="5038491"/>
            <a:ext cx="8057272" cy="1107996"/>
          </a:xfrm>
          <a:prstGeom prst="rect">
            <a:avLst/>
          </a:prstGeom>
        </p:spPr>
        <p:txBody>
          <a:bodyPr wrap="square">
            <a:spAutoFit/>
          </a:bodyPr>
          <a:lstStyle/>
          <a:p>
            <a:r>
              <a:rPr lang="en-US" sz="2200" b="1" dirty="0" smtClean="0">
                <a:latin typeface="Times New Roman"/>
                <a:cs typeface="Times New Roman"/>
              </a:rPr>
              <a:t>APK</a:t>
            </a:r>
            <a:r>
              <a:rPr lang="en-US" sz="2200" dirty="0" smtClean="0">
                <a:latin typeface="Times New Roman"/>
                <a:cs typeface="Times New Roman"/>
              </a:rPr>
              <a:t> (Accessing Prior Knowledge):  </a:t>
            </a:r>
            <a:r>
              <a:rPr lang="en-US" sz="2200" dirty="0" smtClean="0">
                <a:solidFill>
                  <a:srgbClr val="660066"/>
                </a:solidFill>
                <a:latin typeface="Times New Roman"/>
                <a:cs typeface="Times New Roman"/>
              </a:rPr>
              <a:t>How would you define the terms claim, evidence, and reasoning?</a:t>
            </a:r>
            <a:endParaRPr lang="en-US" sz="2200" dirty="0" smtClean="0">
              <a:solidFill>
                <a:srgbClr val="008000"/>
              </a:solidFill>
              <a:latin typeface="Times New Roman"/>
              <a:cs typeface="Times New Roman"/>
            </a:endParaRPr>
          </a:p>
          <a:p>
            <a:r>
              <a:rPr lang="en-US" sz="2200" dirty="0" smtClean="0">
                <a:solidFill>
                  <a:srgbClr val="008000"/>
                </a:solidFill>
                <a:latin typeface="Times New Roman"/>
                <a:cs typeface="Times New Roman"/>
              </a:rPr>
              <a:t>What do the terms claim, evidence, and reasoning make you think of?</a:t>
            </a:r>
            <a:endParaRPr lang="en-US" sz="2200" dirty="0">
              <a:solidFill>
                <a:srgbClr val="008000"/>
              </a:solidFill>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0638"/>
            <a:ext cx="8229600" cy="4525963"/>
          </a:xfrm>
        </p:spPr>
        <p:txBody>
          <a:bodyPr/>
          <a:lstStyle/>
          <a:p>
            <a:pPr algn="ctr">
              <a:buNone/>
            </a:pPr>
            <a:r>
              <a:rPr lang="en-US" dirty="0" smtClean="0">
                <a:latin typeface="Times New Roman"/>
                <a:cs typeface="Times New Roman"/>
              </a:rPr>
              <a:t>Which one of the following do you believe best  represents the definition for a “claim”?</a:t>
            </a:r>
          </a:p>
          <a:p>
            <a:pPr>
              <a:buNone/>
            </a:pPr>
            <a:r>
              <a:rPr lang="en-US" dirty="0" smtClean="0">
                <a:latin typeface="Times New Roman"/>
                <a:cs typeface="Times New Roman"/>
              </a:rPr>
              <a:t>A.  A statement that expresses the answer or conclusion to a question or problem.</a:t>
            </a:r>
          </a:p>
          <a:p>
            <a:pPr>
              <a:buNone/>
            </a:pPr>
            <a:r>
              <a:rPr lang="en-US" dirty="0" smtClean="0">
                <a:latin typeface="Times New Roman"/>
                <a:cs typeface="Times New Roman"/>
              </a:rPr>
              <a:t>B.  A question that somebody might ask.</a:t>
            </a:r>
          </a:p>
          <a:p>
            <a:pPr>
              <a:buNone/>
            </a:pPr>
            <a:r>
              <a:rPr lang="en-US" dirty="0" smtClean="0">
                <a:latin typeface="Times New Roman"/>
                <a:cs typeface="Times New Roman"/>
              </a:rPr>
              <a:t>C.  A response to a question.</a:t>
            </a:r>
          </a:p>
          <a:p>
            <a:pPr>
              <a:buNone/>
            </a:pPr>
            <a:r>
              <a:rPr lang="en-US" dirty="0" smtClean="0">
                <a:latin typeface="Times New Roman"/>
                <a:cs typeface="Times New Roman"/>
              </a:rPr>
              <a:t>D.  A statement that does NOT answer a question.</a:t>
            </a:r>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3050569" y="4296077"/>
            <a:ext cx="5636231" cy="2561923"/>
          </a:xfrm>
          <a:prstGeom prst="rect">
            <a:avLst/>
          </a:prstGeom>
        </p:spPr>
      </p:pic>
    </p:spTree>
    <p:extLst>
      <p:ext uri="{BB962C8B-B14F-4D97-AF65-F5344CB8AC3E}">
        <p14:creationId xmlns:p14="http://schemas.microsoft.com/office/powerpoint/2010/main" val="402842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7196"/>
            <a:ext cx="8229600" cy="4525963"/>
          </a:xfrm>
        </p:spPr>
        <p:txBody>
          <a:bodyPr/>
          <a:lstStyle/>
          <a:p>
            <a:pPr>
              <a:buNone/>
            </a:pPr>
            <a:r>
              <a:rPr lang="en-US" dirty="0" smtClean="0">
                <a:latin typeface="Times New Roman"/>
                <a:cs typeface="Times New Roman"/>
              </a:rPr>
              <a:t>Which one of the following do you believe best  represents the definition for  “evidence”?</a:t>
            </a:r>
          </a:p>
          <a:p>
            <a:pPr>
              <a:buNone/>
            </a:pPr>
            <a:r>
              <a:rPr lang="en-US" dirty="0" smtClean="0">
                <a:latin typeface="Times New Roman"/>
                <a:cs typeface="Times New Roman"/>
              </a:rPr>
              <a:t>A.  Information that does not appropriately support the claim.</a:t>
            </a:r>
          </a:p>
          <a:p>
            <a:pPr>
              <a:buNone/>
            </a:pPr>
            <a:r>
              <a:rPr lang="en-US" dirty="0" smtClean="0">
                <a:latin typeface="Times New Roman"/>
                <a:cs typeface="Times New Roman"/>
              </a:rPr>
              <a:t>B. A statement that answers a question.</a:t>
            </a:r>
          </a:p>
          <a:p>
            <a:pPr marL="514350" indent="-514350">
              <a:buAutoNum type="alphaUcPeriod" startAt="3"/>
            </a:pPr>
            <a:r>
              <a:rPr lang="en-US" dirty="0" smtClean="0">
                <a:latin typeface="Times New Roman"/>
                <a:cs typeface="Times New Roman"/>
              </a:rPr>
              <a:t>Scientific data that supports the claim.</a:t>
            </a:r>
          </a:p>
          <a:p>
            <a:pPr marL="514350" indent="-514350">
              <a:buAutoNum type="alphaUcPeriod" startAt="3"/>
            </a:pPr>
            <a:r>
              <a:rPr lang="en-US" dirty="0" smtClean="0">
                <a:latin typeface="Times New Roman"/>
                <a:cs typeface="Times New Roman"/>
              </a:rPr>
              <a:t>A question that supports the claim.</a:t>
            </a:r>
          </a:p>
          <a:p>
            <a:pPr>
              <a:buNone/>
            </a:pPr>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2315771" y="4722004"/>
            <a:ext cx="4441304" cy="1846385"/>
          </a:xfrm>
          <a:prstGeom prst="rect">
            <a:avLst/>
          </a:prstGeom>
        </p:spPr>
      </p:pic>
    </p:spTree>
    <p:extLst>
      <p:ext uri="{BB962C8B-B14F-4D97-AF65-F5344CB8AC3E}">
        <p14:creationId xmlns:p14="http://schemas.microsoft.com/office/powerpoint/2010/main" val="2044106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3374"/>
            <a:ext cx="8229600" cy="4525963"/>
          </a:xfrm>
        </p:spPr>
        <p:txBody>
          <a:bodyPr/>
          <a:lstStyle/>
          <a:p>
            <a:pPr marL="0" indent="0">
              <a:buNone/>
            </a:pPr>
            <a:r>
              <a:rPr lang="en-US" dirty="0" smtClean="0">
                <a:latin typeface="Times New Roman"/>
                <a:cs typeface="Times New Roman"/>
              </a:rPr>
              <a:t>Which one of the following do you believe best represents the definition for “reasoning”?</a:t>
            </a:r>
          </a:p>
          <a:p>
            <a:pPr marL="0" indent="0">
              <a:buNone/>
            </a:pPr>
            <a:r>
              <a:rPr lang="en-US" dirty="0" smtClean="0">
                <a:latin typeface="Times New Roman"/>
                <a:cs typeface="Times New Roman"/>
              </a:rPr>
              <a:t>A.   A graph and a data table</a:t>
            </a:r>
          </a:p>
          <a:p>
            <a:pPr marL="514350" indent="-514350">
              <a:buAutoNum type="alphaUcPeriod" startAt="2"/>
            </a:pPr>
            <a:r>
              <a:rPr lang="en-US" dirty="0" smtClean="0">
                <a:latin typeface="Times New Roman"/>
                <a:cs typeface="Times New Roman"/>
              </a:rPr>
              <a:t>A collection of scientific principles, textual information, and prior knowledge that supports the claim.</a:t>
            </a:r>
          </a:p>
          <a:p>
            <a:pPr marL="514350" indent="-514350">
              <a:buAutoNum type="alphaUcPeriod" startAt="2"/>
            </a:pPr>
            <a:r>
              <a:rPr lang="en-US" dirty="0" smtClean="0">
                <a:latin typeface="Times New Roman"/>
                <a:cs typeface="Times New Roman"/>
              </a:rPr>
              <a:t>A statement that answers a question.</a:t>
            </a:r>
          </a:p>
          <a:p>
            <a:pPr marL="514350" indent="-514350">
              <a:buAutoNum type="alphaUcPeriod" startAt="2"/>
            </a:pPr>
            <a:r>
              <a:rPr lang="en-US" dirty="0" smtClean="0">
                <a:latin typeface="Times New Roman"/>
                <a:cs typeface="Times New Roman"/>
              </a:rPr>
              <a:t>The objective of the lesson.</a:t>
            </a:r>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6302382" y="4436420"/>
            <a:ext cx="1953392" cy="2301452"/>
          </a:xfrm>
          <a:prstGeom prst="rect">
            <a:avLst/>
          </a:prstGeom>
        </p:spPr>
      </p:pic>
    </p:spTree>
    <p:extLst>
      <p:ext uri="{BB962C8B-B14F-4D97-AF65-F5344CB8AC3E}">
        <p14:creationId xmlns:p14="http://schemas.microsoft.com/office/powerpoint/2010/main" val="3653930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876"/>
            <a:ext cx="8229600" cy="2273587"/>
          </a:xfrm>
        </p:spPr>
        <p:txBody>
          <a:bodyPr>
            <a:normAutofit/>
          </a:bodyPr>
          <a:lstStyle/>
          <a:p>
            <a:pPr algn="ctr">
              <a:buNone/>
            </a:pPr>
            <a:r>
              <a:rPr lang="en-US" sz="3800" dirty="0" smtClean="0">
                <a:latin typeface="Times New Roman"/>
                <a:cs typeface="Times New Roman"/>
              </a:rPr>
              <a:t>Now back to science…</a:t>
            </a:r>
          </a:p>
          <a:p>
            <a:pPr algn="ctr">
              <a:buNone/>
            </a:pPr>
            <a:r>
              <a:rPr lang="en-US" sz="3800" dirty="0" smtClean="0">
                <a:latin typeface="Times New Roman"/>
                <a:cs typeface="Times New Roman"/>
              </a:rPr>
              <a:t>How to write a CER-based narrative using a science example.</a:t>
            </a:r>
            <a:endParaRPr lang="en-US" sz="3800" dirty="0">
              <a:latin typeface="Times New Roman"/>
              <a:cs typeface="Times New Roman"/>
            </a:endParaRPr>
          </a:p>
        </p:txBody>
      </p:sp>
      <p:pic>
        <p:nvPicPr>
          <p:cNvPr id="5" name="Picture 4"/>
          <p:cNvPicPr>
            <a:picLocks noChangeAspect="1"/>
          </p:cNvPicPr>
          <p:nvPr/>
        </p:nvPicPr>
        <p:blipFill>
          <a:blip r:embed="rId2"/>
          <a:stretch>
            <a:fillRect/>
          </a:stretch>
        </p:blipFill>
        <p:spPr>
          <a:xfrm>
            <a:off x="937280" y="2604792"/>
            <a:ext cx="4697318" cy="4253208"/>
          </a:xfrm>
          <a:prstGeom prst="rect">
            <a:avLst/>
          </a:prstGeom>
        </p:spPr>
      </p:pic>
      <p:sp>
        <p:nvSpPr>
          <p:cNvPr id="6" name="TextBox 5"/>
          <p:cNvSpPr txBox="1"/>
          <p:nvPr/>
        </p:nvSpPr>
        <p:spPr>
          <a:xfrm>
            <a:off x="6082935" y="3433900"/>
            <a:ext cx="2603865" cy="1107996"/>
          </a:xfrm>
          <a:prstGeom prst="rect">
            <a:avLst/>
          </a:prstGeom>
          <a:noFill/>
        </p:spPr>
        <p:txBody>
          <a:bodyPr wrap="square" rtlCol="0">
            <a:spAutoFit/>
          </a:bodyPr>
          <a:lstStyle/>
          <a:p>
            <a:r>
              <a:rPr lang="en-US" sz="2200" dirty="0" smtClean="0">
                <a:latin typeface="Times New Roman"/>
                <a:cs typeface="Times New Roman"/>
              </a:rPr>
              <a:t>Take out your “Reflect” Sheet from Lesson 2.</a:t>
            </a:r>
            <a:endParaRPr lang="en-US" sz="2200" dirty="0">
              <a:latin typeface="Times New Roman"/>
              <a:cs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324" y="1609825"/>
            <a:ext cx="8369166" cy="4525963"/>
          </a:xfrm>
        </p:spPr>
        <p:txBody>
          <a:bodyPr>
            <a:normAutofit/>
          </a:bodyPr>
          <a:lstStyle/>
          <a:p>
            <a:pPr>
              <a:buNone/>
            </a:pPr>
            <a:endParaRPr lang="en-US" b="1" dirty="0" smtClean="0">
              <a:latin typeface="Times New Roman"/>
              <a:cs typeface="Times New Roman"/>
            </a:endParaRPr>
          </a:p>
          <a:p>
            <a:pPr>
              <a:buNone/>
            </a:pPr>
            <a:r>
              <a:rPr lang="en-US" sz="4400" b="1" dirty="0" smtClean="0">
                <a:latin typeface="Times New Roman"/>
                <a:cs typeface="Times New Roman"/>
              </a:rPr>
              <a:t>*Title of Lesson:  </a:t>
            </a:r>
            <a:r>
              <a:rPr lang="en-US" sz="4400" dirty="0" smtClean="0">
                <a:latin typeface="Times New Roman"/>
                <a:cs typeface="Times New Roman"/>
              </a:rPr>
              <a:t>Sink or Float???</a:t>
            </a:r>
          </a:p>
          <a:p>
            <a:pPr>
              <a:buNone/>
            </a:pPr>
            <a:endParaRPr lang="en-US" dirty="0" smtClean="0">
              <a:latin typeface="Times New Roman"/>
              <a:cs typeface="Times New Roman"/>
            </a:endParaRPr>
          </a:p>
          <a:p>
            <a:pPr>
              <a:buNone/>
            </a:pPr>
            <a:r>
              <a:rPr lang="en-US" sz="4800" dirty="0" smtClean="0">
                <a:solidFill>
                  <a:srgbClr val="FF0000"/>
                </a:solidFill>
                <a:latin typeface="Berlin Sans FB" panose="020E0602020502020306" pitchFamily="34" charset="0"/>
              </a:rPr>
              <a:t>*Question: What fruit will float?</a:t>
            </a:r>
          </a:p>
          <a:p>
            <a:pPr>
              <a:buNone/>
            </a:pPr>
            <a:r>
              <a:rPr lang="en-US" sz="4800" dirty="0">
                <a:solidFill>
                  <a:srgbClr val="FF0000"/>
                </a:solidFill>
                <a:latin typeface="Berlin Sans FB" panose="020E0602020502020306" pitchFamily="34" charset="0"/>
                <a:hlinkClick r:id="rId2"/>
              </a:rPr>
              <a:t>https://</a:t>
            </a:r>
            <a:r>
              <a:rPr lang="en-US" sz="4800" dirty="0" smtClean="0">
                <a:solidFill>
                  <a:srgbClr val="FF0000"/>
                </a:solidFill>
                <a:latin typeface="Berlin Sans FB" panose="020E0602020502020306" pitchFamily="34" charset="0"/>
                <a:hlinkClick r:id="rId2"/>
              </a:rPr>
              <a:t>www.youtube.com/watch?v=vSXTBnnx4OA</a:t>
            </a:r>
            <a:endParaRPr lang="en-US" sz="4800" dirty="0" smtClean="0">
              <a:solidFill>
                <a:srgbClr val="FF0000"/>
              </a:solidFill>
              <a:latin typeface="Berlin Sans FB" panose="020E0602020502020306" pitchFamily="34" charset="0"/>
            </a:endParaRPr>
          </a:p>
          <a:p>
            <a:pPr>
              <a:buNone/>
            </a:pPr>
            <a:endParaRPr lang="en-US" sz="4800" dirty="0" smtClean="0">
              <a:solidFill>
                <a:srgbClr val="FF0000"/>
              </a:solidFill>
              <a:latin typeface="Berlin Sans FB" panose="020E0602020502020306" pitchFamily="34" charset="0"/>
            </a:endParaRPr>
          </a:p>
          <a:p>
            <a:pPr>
              <a:buNone/>
            </a:pPr>
            <a:endParaRPr lang="en-US" sz="4800" dirty="0">
              <a:solidFill>
                <a:srgbClr val="FF0000"/>
              </a:solidFill>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5938788" y="99770"/>
            <a:ext cx="3128212" cy="20466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259" y="940795"/>
            <a:ext cx="8359541" cy="4525963"/>
          </a:xfrm>
        </p:spPr>
        <p:txBody>
          <a:bodyPr/>
          <a:lstStyle/>
          <a:p>
            <a:pPr>
              <a:buNone/>
            </a:pPr>
            <a:r>
              <a:rPr lang="en-US" b="1" dirty="0">
                <a:latin typeface="Times New Roman"/>
                <a:cs typeface="Times New Roman"/>
              </a:rPr>
              <a:t>Focus Question:  </a:t>
            </a:r>
            <a:r>
              <a:rPr lang="en-US" dirty="0" smtClean="0">
                <a:latin typeface="Times New Roman"/>
                <a:cs typeface="Times New Roman"/>
              </a:rPr>
              <a:t>What fruit will float?</a:t>
            </a:r>
          </a:p>
          <a:p>
            <a:pPr>
              <a:buNone/>
            </a:pPr>
            <a:endParaRPr lang="en-US" dirty="0" smtClean="0">
              <a:latin typeface="Times New Roman"/>
              <a:cs typeface="Times New Roman"/>
            </a:endParaRPr>
          </a:p>
          <a:p>
            <a:pPr>
              <a:buNone/>
            </a:pPr>
            <a:r>
              <a:rPr lang="en-US" b="1" dirty="0">
                <a:latin typeface="Times New Roman"/>
                <a:cs typeface="Times New Roman"/>
              </a:rPr>
              <a:t>Claim:  </a:t>
            </a:r>
            <a:r>
              <a:rPr lang="en-US" dirty="0">
                <a:latin typeface="Times New Roman"/>
                <a:cs typeface="Times New Roman"/>
              </a:rPr>
              <a:t>(Answer the focus question</a:t>
            </a:r>
            <a:r>
              <a:rPr lang="en-US" dirty="0" smtClean="0">
                <a:latin typeface="Times New Roman"/>
                <a:cs typeface="Times New Roman"/>
              </a:rPr>
              <a:t>) Your “claim” is also your hypothesis. Your educated guess. For example, “I think the mango will float in the water”</a:t>
            </a:r>
          </a:p>
          <a:p>
            <a:pPr>
              <a:buNone/>
            </a:pPr>
            <a:endParaRPr lang="en-US" dirty="0"/>
          </a:p>
        </p:txBody>
      </p:sp>
      <p:pic>
        <p:nvPicPr>
          <p:cNvPr id="2" name="Picture 1"/>
          <p:cNvPicPr>
            <a:picLocks noChangeAspect="1"/>
          </p:cNvPicPr>
          <p:nvPr/>
        </p:nvPicPr>
        <p:blipFill>
          <a:blip r:embed="rId2"/>
          <a:stretch>
            <a:fillRect/>
          </a:stretch>
        </p:blipFill>
        <p:spPr>
          <a:xfrm>
            <a:off x="3731695" y="3859731"/>
            <a:ext cx="4743349" cy="273357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0398"/>
            <a:ext cx="8229600" cy="6142158"/>
          </a:xfrm>
        </p:spPr>
        <p:txBody>
          <a:bodyPr>
            <a:normAutofit lnSpcReduction="10000"/>
          </a:bodyPr>
          <a:lstStyle/>
          <a:p>
            <a:pPr>
              <a:buNone/>
            </a:pPr>
            <a:r>
              <a:rPr lang="en-US" b="1" dirty="0">
                <a:latin typeface="Times New Roman"/>
                <a:cs typeface="Times New Roman"/>
              </a:rPr>
              <a:t>Evidence:</a:t>
            </a:r>
            <a:r>
              <a:rPr lang="en-US" dirty="0">
                <a:latin typeface="Times New Roman"/>
                <a:cs typeface="Times New Roman"/>
              </a:rPr>
              <a:t>  (What did you </a:t>
            </a:r>
            <a:r>
              <a:rPr lang="en-US" i="1" dirty="0">
                <a:latin typeface="Times New Roman"/>
                <a:cs typeface="Times New Roman"/>
              </a:rPr>
              <a:t>do</a:t>
            </a:r>
            <a:r>
              <a:rPr lang="en-US" dirty="0">
                <a:latin typeface="Times New Roman"/>
                <a:cs typeface="Times New Roman"/>
              </a:rPr>
              <a:t> in the lab that supports your claim?)</a:t>
            </a:r>
            <a:endParaRPr lang="en-US" dirty="0" smtClean="0">
              <a:latin typeface="Times New Roman"/>
              <a:cs typeface="Times New Roman"/>
            </a:endParaRPr>
          </a:p>
          <a:p>
            <a:pPr>
              <a:buNone/>
            </a:pPr>
            <a:r>
              <a:rPr lang="en-US" b="1" dirty="0" smtClean="0">
                <a:latin typeface="Times New Roman"/>
                <a:cs typeface="Times New Roman"/>
              </a:rPr>
              <a:t>	“</a:t>
            </a:r>
            <a:r>
              <a:rPr lang="en-US" b="1" dirty="0">
                <a:latin typeface="Times New Roman"/>
                <a:cs typeface="Times New Roman"/>
              </a:rPr>
              <a:t>I know this because in the lab we…”</a:t>
            </a:r>
            <a:endParaRPr lang="en-US" dirty="0">
              <a:latin typeface="Times New Roman"/>
              <a:cs typeface="Times New Roman"/>
            </a:endParaRPr>
          </a:p>
          <a:p>
            <a:pPr lvl="1"/>
            <a:r>
              <a:rPr lang="en-US" dirty="0">
                <a:latin typeface="Times New Roman"/>
                <a:cs typeface="Times New Roman"/>
              </a:rPr>
              <a:t>Measured the </a:t>
            </a:r>
            <a:r>
              <a:rPr lang="en-US" dirty="0" smtClean="0">
                <a:latin typeface="Times New Roman"/>
                <a:cs typeface="Times New Roman"/>
              </a:rPr>
              <a:t>weight of each fruit and recorded results</a:t>
            </a:r>
          </a:p>
          <a:p>
            <a:pPr lvl="1"/>
            <a:r>
              <a:rPr lang="en-US" dirty="0" smtClean="0">
                <a:latin typeface="Times New Roman"/>
                <a:cs typeface="Times New Roman"/>
              </a:rPr>
              <a:t>Placed the fruit in the water and observed the results</a:t>
            </a:r>
          </a:p>
          <a:p>
            <a:pPr>
              <a:buNone/>
            </a:pPr>
            <a:r>
              <a:rPr lang="en-US" b="1" dirty="0" smtClean="0">
                <a:latin typeface="Times New Roman"/>
                <a:cs typeface="Times New Roman"/>
              </a:rPr>
              <a:t>Explanation</a:t>
            </a:r>
            <a:r>
              <a:rPr lang="en-US" b="1" dirty="0">
                <a:latin typeface="Times New Roman"/>
                <a:cs typeface="Times New Roman"/>
              </a:rPr>
              <a:t>:  </a:t>
            </a:r>
            <a:r>
              <a:rPr lang="en-US" dirty="0">
                <a:latin typeface="Times New Roman"/>
                <a:cs typeface="Times New Roman"/>
              </a:rPr>
              <a:t>(What did you </a:t>
            </a:r>
            <a:r>
              <a:rPr lang="en-US" i="1" dirty="0">
                <a:latin typeface="Times New Roman"/>
                <a:cs typeface="Times New Roman"/>
              </a:rPr>
              <a:t>learn</a:t>
            </a:r>
            <a:r>
              <a:rPr lang="en-US" dirty="0">
                <a:latin typeface="Times New Roman"/>
                <a:cs typeface="Times New Roman"/>
              </a:rPr>
              <a:t> while doing the lab, listening in class, or reading the textbook that supports your claim?)</a:t>
            </a:r>
            <a:endParaRPr lang="en-US" dirty="0" smtClean="0">
              <a:latin typeface="Times New Roman"/>
              <a:cs typeface="Times New Roman"/>
            </a:endParaRPr>
          </a:p>
          <a:p>
            <a:pPr>
              <a:buNone/>
            </a:pPr>
            <a:r>
              <a:rPr lang="en-US" b="1" dirty="0" smtClean="0">
                <a:latin typeface="Times New Roman"/>
                <a:cs typeface="Times New Roman"/>
              </a:rPr>
              <a:t>	“</a:t>
            </a:r>
            <a:r>
              <a:rPr lang="en-US" b="1" dirty="0">
                <a:latin typeface="Times New Roman"/>
                <a:cs typeface="Times New Roman"/>
              </a:rPr>
              <a:t>In class we learned/read that…”</a:t>
            </a:r>
            <a:endParaRPr lang="en-US" dirty="0">
              <a:latin typeface="Times New Roman"/>
              <a:cs typeface="Times New Roman"/>
            </a:endParaRPr>
          </a:p>
          <a:p>
            <a:pPr>
              <a:buNone/>
            </a:pPr>
            <a:r>
              <a:rPr lang="en-US" dirty="0" smtClean="0">
                <a:latin typeface="Times New Roman"/>
                <a:cs typeface="Times New Roman"/>
              </a:rPr>
              <a:t>- Density depends on how much “space” an object takes up</a:t>
            </a: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latin typeface="Times New Roman"/>
                <a:cs typeface="Times New Roman"/>
              </a:rPr>
              <a:t>	Conclusion</a:t>
            </a:r>
            <a:r>
              <a:rPr lang="en-US" b="1" dirty="0">
                <a:latin typeface="Times New Roman"/>
                <a:cs typeface="Times New Roman"/>
              </a:rPr>
              <a:t>:  </a:t>
            </a:r>
            <a:r>
              <a:rPr lang="en-US" dirty="0">
                <a:latin typeface="Times New Roman"/>
                <a:cs typeface="Times New Roman"/>
              </a:rPr>
              <a:t>(Restate your claim and include an explanation) The </a:t>
            </a:r>
            <a:r>
              <a:rPr lang="en-US" dirty="0" smtClean="0">
                <a:latin typeface="Times New Roman"/>
                <a:cs typeface="Times New Roman"/>
              </a:rPr>
              <a:t>fruit that will float is the watermelon. Although the watermelon weighed the most, the particles are loosely compacted together. This means that the watermelon consists of more space than the other fruits tested in the water.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6318"/>
            <a:ext cx="8229600" cy="3308461"/>
          </a:xfrm>
        </p:spPr>
        <p:txBody>
          <a:bodyPr/>
          <a:lstStyle/>
          <a:p>
            <a:pPr>
              <a:buNone/>
            </a:pPr>
            <a:r>
              <a:rPr lang="en-US" b="1" dirty="0" smtClean="0">
                <a:latin typeface="Times New Roman"/>
                <a:cs typeface="Times New Roman"/>
              </a:rPr>
              <a:t>	Claim – a statement that answers a question</a:t>
            </a:r>
          </a:p>
          <a:p>
            <a:pPr>
              <a:buNone/>
            </a:pPr>
            <a:r>
              <a:rPr lang="en-US" b="1" dirty="0" smtClean="0">
                <a:latin typeface="Times New Roman"/>
                <a:cs typeface="Times New Roman"/>
              </a:rPr>
              <a:t>	Evidence – observations, data tables, graphs, pictures</a:t>
            </a:r>
          </a:p>
          <a:p>
            <a:pPr>
              <a:buNone/>
            </a:pPr>
            <a:r>
              <a:rPr lang="en-US" b="1" dirty="0" smtClean="0">
                <a:latin typeface="Times New Roman"/>
                <a:cs typeface="Times New Roman"/>
              </a:rPr>
              <a:t>	Reasoning – scientific principles, readings, formulas that describe why the evidence supports the claim</a:t>
            </a:r>
            <a:endParaRPr lang="en-US" b="1" dirty="0">
              <a:latin typeface="Times New Roman"/>
              <a:cs typeface="Times New Roman"/>
            </a:endParaRPr>
          </a:p>
        </p:txBody>
      </p:sp>
      <p:pic>
        <p:nvPicPr>
          <p:cNvPr id="5" name="Picture 4"/>
          <p:cNvPicPr>
            <a:picLocks noChangeAspect="1"/>
          </p:cNvPicPr>
          <p:nvPr/>
        </p:nvPicPr>
        <p:blipFill>
          <a:blip r:embed="rId2"/>
          <a:stretch>
            <a:fillRect/>
          </a:stretch>
        </p:blipFill>
        <p:spPr>
          <a:xfrm>
            <a:off x="2800049" y="3643536"/>
            <a:ext cx="3214464" cy="32144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0852" y="1377842"/>
            <a:ext cx="8280685" cy="439236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u="sng" dirty="0">
                <a:latin typeface="Times New Roman"/>
                <a:cs typeface="Times New Roman"/>
              </a:rPr>
              <a:t>When?</a:t>
            </a:r>
            <a:r>
              <a:rPr lang="en-US" dirty="0">
                <a:latin typeface="Times New Roman"/>
                <a:cs typeface="Times New Roman"/>
              </a:rPr>
              <a:t>  We use CER-based narratives after completing a lesson.</a:t>
            </a:r>
          </a:p>
          <a:p>
            <a:r>
              <a:rPr lang="en-US" u="sng" dirty="0">
                <a:latin typeface="Times New Roman"/>
                <a:cs typeface="Times New Roman"/>
              </a:rPr>
              <a:t>Why?</a:t>
            </a:r>
            <a:r>
              <a:rPr lang="en-US" dirty="0">
                <a:latin typeface="Times New Roman"/>
                <a:cs typeface="Times New Roman"/>
              </a:rPr>
              <a:t>  CER-based narratives allow you to make connections between the lesson and the lab.  Also, learning how to write in science is very important to your education as a whole.</a:t>
            </a:r>
          </a:p>
          <a:p>
            <a:r>
              <a:rPr lang="en-US" u="sng" dirty="0">
                <a:latin typeface="Times New Roman"/>
                <a:cs typeface="Times New Roman"/>
              </a:rPr>
              <a:t>How?</a:t>
            </a:r>
            <a:r>
              <a:rPr lang="en-US" dirty="0">
                <a:latin typeface="Times New Roman"/>
                <a:cs typeface="Times New Roman"/>
              </a:rPr>
              <a:t>  CER-based narratives are set up in a paragraph form (usually 5-7 sentences in length).  There are times when it is necessary to include a data table, graph, or picture in with your evidence.</a:t>
            </a:r>
          </a:p>
          <a:p>
            <a:pPr>
              <a:buNone/>
            </a:pPr>
            <a:endParaRPr lang="en-US" dirty="0"/>
          </a:p>
        </p:txBody>
      </p:sp>
      <p:pic>
        <p:nvPicPr>
          <p:cNvPr id="5" name="Picture 4"/>
          <p:cNvPicPr>
            <a:picLocks noChangeAspect="1"/>
          </p:cNvPicPr>
          <p:nvPr/>
        </p:nvPicPr>
        <p:blipFill>
          <a:blip r:embed="rId2"/>
          <a:stretch>
            <a:fillRect/>
          </a:stretch>
        </p:blipFill>
        <p:spPr>
          <a:xfrm>
            <a:off x="3274599" y="0"/>
            <a:ext cx="2488990" cy="1657860"/>
          </a:xfrm>
          <a:prstGeom prst="rect">
            <a:avLst/>
          </a:prstGeom>
        </p:spPr>
      </p:pic>
    </p:spTree>
    <p:extLst>
      <p:ext uri="{BB962C8B-B14F-4D97-AF65-F5344CB8AC3E}">
        <p14:creationId xmlns:p14="http://schemas.microsoft.com/office/powerpoint/2010/main" val="1695327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0638"/>
            <a:ext cx="8229600" cy="4525963"/>
          </a:xfrm>
        </p:spPr>
        <p:txBody>
          <a:bodyPr/>
          <a:lstStyle/>
          <a:p>
            <a:pPr>
              <a:buNone/>
            </a:pPr>
            <a:r>
              <a:rPr lang="en-US" sz="2800" dirty="0" smtClean="0">
                <a:latin typeface="Times New Roman"/>
                <a:cs typeface="Times New Roman"/>
                <a:hlinkClick r:id="rId2"/>
              </a:rPr>
              <a:t>https://www.youtube.com/watch?v=WQTsue0lKBk</a:t>
            </a:r>
            <a:endParaRPr lang="en-US" sz="2800" dirty="0" smtClean="0">
              <a:latin typeface="Times New Roman"/>
              <a:cs typeface="Times New Roman"/>
            </a:endParaRPr>
          </a:p>
          <a:p>
            <a:pPr>
              <a:buNone/>
            </a:pPr>
            <a:endParaRPr lang="en-US" dirty="0" smtClean="0"/>
          </a:p>
          <a:p>
            <a:pPr>
              <a:buNone/>
            </a:pPr>
            <a:r>
              <a:rPr lang="en-US" dirty="0" smtClean="0">
                <a:latin typeface="Times New Roman"/>
                <a:cs typeface="Times New Roman"/>
              </a:rPr>
              <a:t>What is her claim?</a:t>
            </a:r>
          </a:p>
          <a:p>
            <a:pPr>
              <a:buNone/>
            </a:pPr>
            <a:r>
              <a:rPr lang="en-US" dirty="0" smtClean="0">
                <a:latin typeface="Times New Roman"/>
                <a:cs typeface="Times New Roman"/>
              </a:rPr>
              <a:t>What is her evidence?</a:t>
            </a:r>
          </a:p>
          <a:p>
            <a:pPr>
              <a:buNone/>
            </a:pPr>
            <a:r>
              <a:rPr lang="en-US" dirty="0" smtClean="0">
                <a:latin typeface="Times New Roman"/>
                <a:cs typeface="Times New Roman"/>
              </a:rPr>
              <a:t>What is her reasoning? (connects the evidence to her claim)</a:t>
            </a:r>
            <a:endParaRPr lang="en-US" dirty="0">
              <a:latin typeface="Times New Roman"/>
              <a:cs typeface="Times New Roman"/>
            </a:endParaRPr>
          </a:p>
        </p:txBody>
      </p:sp>
      <p:pic>
        <p:nvPicPr>
          <p:cNvPr id="4" name="Picture 3"/>
          <p:cNvPicPr>
            <a:picLocks noChangeAspect="1"/>
          </p:cNvPicPr>
          <p:nvPr/>
        </p:nvPicPr>
        <p:blipFill>
          <a:blip r:embed="rId3"/>
          <a:stretch>
            <a:fillRect/>
          </a:stretch>
        </p:blipFill>
        <p:spPr>
          <a:xfrm>
            <a:off x="3798585" y="3198139"/>
            <a:ext cx="2821657" cy="337692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3599"/>
            <a:ext cx="8229600" cy="3731818"/>
          </a:xfrm>
        </p:spPr>
        <p:txBody>
          <a:bodyPr>
            <a:normAutofit/>
          </a:bodyPr>
          <a:lstStyle/>
          <a:p>
            <a:pPr>
              <a:buNone/>
            </a:pPr>
            <a:r>
              <a:rPr lang="en-US" dirty="0" smtClean="0">
                <a:latin typeface="Times New Roman"/>
                <a:cs typeface="Times New Roman"/>
              </a:rPr>
              <a:t>	If the Focus Question is, “Who is the best NFL quarterback?</a:t>
            </a:r>
          </a:p>
          <a:p>
            <a:pPr>
              <a:buNone/>
            </a:pPr>
            <a:r>
              <a:rPr lang="en-US" dirty="0" smtClean="0">
                <a:latin typeface="Times New Roman"/>
                <a:cs typeface="Times New Roman"/>
              </a:rPr>
              <a:t>	</a:t>
            </a:r>
          </a:p>
          <a:p>
            <a:pPr>
              <a:buNone/>
            </a:pPr>
            <a:r>
              <a:rPr lang="en-US" dirty="0" smtClean="0">
                <a:latin typeface="Times New Roman"/>
                <a:cs typeface="Times New Roman"/>
              </a:rPr>
              <a:t>	Claim:  Drew </a:t>
            </a:r>
            <a:r>
              <a:rPr lang="en-US" dirty="0" err="1" smtClean="0">
                <a:latin typeface="Times New Roman"/>
                <a:cs typeface="Times New Roman"/>
              </a:rPr>
              <a:t>Brees</a:t>
            </a:r>
            <a:r>
              <a:rPr lang="en-US" dirty="0" smtClean="0">
                <a:latin typeface="Times New Roman"/>
                <a:cs typeface="Times New Roman"/>
              </a:rPr>
              <a:t> is the best quarterback in the NFL.</a:t>
            </a:r>
          </a:p>
          <a:p>
            <a:pPr>
              <a:buNone/>
            </a:pPr>
            <a:endParaRPr lang="en-US" b="1" dirty="0">
              <a:latin typeface="Times New Roman"/>
              <a:cs typeface="Times New Roman"/>
            </a:endParaRPr>
          </a:p>
        </p:txBody>
      </p:sp>
      <p:pic>
        <p:nvPicPr>
          <p:cNvPr id="4" name="Picture 3"/>
          <p:cNvPicPr>
            <a:picLocks noChangeAspect="1"/>
          </p:cNvPicPr>
          <p:nvPr/>
        </p:nvPicPr>
        <p:blipFill>
          <a:blip r:embed="rId2"/>
          <a:stretch>
            <a:fillRect/>
          </a:stretch>
        </p:blipFill>
        <p:spPr>
          <a:xfrm>
            <a:off x="2254495" y="3418031"/>
            <a:ext cx="4361481" cy="31182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7678"/>
            <a:ext cx="8229600" cy="5268449"/>
          </a:xfrm>
        </p:spPr>
        <p:txBody>
          <a:bodyPr>
            <a:normAutofit/>
          </a:bodyPr>
          <a:lstStyle/>
          <a:p>
            <a:pPr>
              <a:buNone/>
            </a:pPr>
            <a:r>
              <a:rPr lang="en-US" dirty="0" smtClean="0">
                <a:latin typeface="Times New Roman"/>
                <a:cs typeface="Times New Roman"/>
              </a:rPr>
              <a:t>	Evidence:</a:t>
            </a:r>
          </a:p>
          <a:p>
            <a:pPr>
              <a:buNone/>
            </a:pPr>
            <a:r>
              <a:rPr lang="en-US" b="1" dirty="0" smtClean="0">
                <a:latin typeface="Times New Roman"/>
                <a:cs typeface="Times New Roman"/>
              </a:rPr>
              <a:t>	</a:t>
            </a:r>
            <a:r>
              <a:rPr lang="en-US" dirty="0" smtClean="0">
                <a:latin typeface="Times New Roman"/>
                <a:cs typeface="Times New Roman"/>
              </a:rPr>
              <a:t>His completion percentage is 59.4 and he has 36 touchdowns in his career from 2012-2013.</a:t>
            </a:r>
          </a:p>
        </p:txBody>
      </p:sp>
      <p:sp>
        <p:nvSpPr>
          <p:cNvPr id="12" name="Up Arrow 11"/>
          <p:cNvSpPr/>
          <p:nvPr/>
        </p:nvSpPr>
        <p:spPr>
          <a:xfrm>
            <a:off x="1004746" y="1991348"/>
            <a:ext cx="484632" cy="978408"/>
          </a:xfrm>
          <a:prstGeom prst="up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5941836" y="203838"/>
            <a:ext cx="484632" cy="978408"/>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254213" y="3200588"/>
            <a:ext cx="3626240" cy="461665"/>
          </a:xfrm>
          <a:prstGeom prst="rect">
            <a:avLst/>
          </a:prstGeom>
          <a:noFill/>
          <a:ln>
            <a:solidFill>
              <a:schemeClr val="tx1"/>
            </a:solidFill>
          </a:ln>
        </p:spPr>
        <p:txBody>
          <a:bodyPr wrap="square" rtlCol="0">
            <a:spAutoFit/>
          </a:bodyPr>
          <a:lstStyle/>
          <a:p>
            <a:r>
              <a:rPr lang="en-US" sz="2400" dirty="0" smtClean="0">
                <a:latin typeface="Times New Roman"/>
                <a:cs typeface="Times New Roman"/>
              </a:rPr>
              <a:t>The evidence includes data.</a:t>
            </a:r>
            <a:endParaRPr lang="en-US" sz="2400" dirty="0">
              <a:latin typeface="Times New Roman"/>
              <a:cs typeface="Times New Roman"/>
            </a:endParaRPr>
          </a:p>
        </p:txBody>
      </p:sp>
      <p:pic>
        <p:nvPicPr>
          <p:cNvPr id="15" name="Picture 14"/>
          <p:cNvPicPr>
            <a:picLocks noChangeAspect="1"/>
          </p:cNvPicPr>
          <p:nvPr/>
        </p:nvPicPr>
        <p:blipFill>
          <a:blip r:embed="rId2"/>
          <a:stretch>
            <a:fillRect/>
          </a:stretch>
        </p:blipFill>
        <p:spPr>
          <a:xfrm>
            <a:off x="5115618" y="2232675"/>
            <a:ext cx="3784600" cy="4419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118"/>
            <a:ext cx="8229600" cy="2461746"/>
          </a:xfrm>
        </p:spPr>
        <p:txBody>
          <a:bodyPr/>
          <a:lstStyle/>
          <a:p>
            <a:pPr>
              <a:buNone/>
            </a:pPr>
            <a:r>
              <a:rPr lang="en-US" dirty="0" smtClean="0">
                <a:latin typeface="Times New Roman"/>
                <a:cs typeface="Times New Roman"/>
              </a:rPr>
              <a:t>Reasoning:</a:t>
            </a:r>
          </a:p>
          <a:p>
            <a:pPr>
              <a:buNone/>
            </a:pPr>
            <a:r>
              <a:rPr lang="en-US" dirty="0" smtClean="0">
                <a:latin typeface="Times New Roman"/>
                <a:cs typeface="Times New Roman"/>
              </a:rPr>
              <a:t>	According to Sports Illustrated, Drew </a:t>
            </a:r>
            <a:r>
              <a:rPr lang="en-US" dirty="0" err="1" smtClean="0">
                <a:latin typeface="Times New Roman"/>
                <a:cs typeface="Times New Roman"/>
              </a:rPr>
              <a:t>Brees</a:t>
            </a:r>
            <a:r>
              <a:rPr lang="en-US" dirty="0" smtClean="0">
                <a:latin typeface="Times New Roman"/>
                <a:cs typeface="Times New Roman"/>
              </a:rPr>
              <a:t> is able to adjust to the defense during the game and come back with a different plan of attack.</a:t>
            </a:r>
          </a:p>
          <a:p>
            <a:pPr>
              <a:buNone/>
            </a:pPr>
            <a:endParaRPr lang="en-US" dirty="0"/>
          </a:p>
        </p:txBody>
      </p:sp>
      <p:sp>
        <p:nvSpPr>
          <p:cNvPr id="4" name="Bent Arrow 3"/>
          <p:cNvSpPr/>
          <p:nvPr/>
        </p:nvSpPr>
        <p:spPr>
          <a:xfrm rot="19901815">
            <a:off x="67552" y="1449499"/>
            <a:ext cx="1038621" cy="1381733"/>
          </a:xfrm>
          <a:prstGeom prst="bentArrow">
            <a:avLst>
              <a:gd name="adj1" fmla="val 25000"/>
              <a:gd name="adj2" fmla="val 25000"/>
              <a:gd name="adj3" fmla="val 25000"/>
              <a:gd name="adj4" fmla="val 59162"/>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893627" y="2994864"/>
            <a:ext cx="3652897" cy="1200328"/>
          </a:xfrm>
          <a:prstGeom prst="rect">
            <a:avLst/>
          </a:prstGeom>
          <a:noFill/>
          <a:ln>
            <a:solidFill>
              <a:schemeClr val="tx1"/>
            </a:solidFill>
          </a:ln>
        </p:spPr>
        <p:txBody>
          <a:bodyPr wrap="square" rtlCol="0">
            <a:spAutoFit/>
          </a:bodyPr>
          <a:lstStyle/>
          <a:p>
            <a:r>
              <a:rPr lang="en-US" sz="2400" dirty="0" smtClean="0">
                <a:latin typeface="Times New Roman"/>
                <a:cs typeface="Times New Roman"/>
              </a:rPr>
              <a:t>You may use information from text to support your claim and evidence. </a:t>
            </a:r>
            <a:endParaRPr lang="en-US" sz="2400" dirty="0">
              <a:latin typeface="Times New Roman"/>
              <a:cs typeface="Times New Roman"/>
            </a:endParaRPr>
          </a:p>
        </p:txBody>
      </p:sp>
      <p:pic>
        <p:nvPicPr>
          <p:cNvPr id="6" name="Picture 5"/>
          <p:cNvPicPr>
            <a:picLocks noChangeAspect="1"/>
          </p:cNvPicPr>
          <p:nvPr/>
        </p:nvPicPr>
        <p:blipFill>
          <a:blip r:embed="rId2"/>
          <a:stretch>
            <a:fillRect/>
          </a:stretch>
        </p:blipFill>
        <p:spPr>
          <a:xfrm>
            <a:off x="1957127" y="4425720"/>
            <a:ext cx="5922326" cy="167143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4673"/>
            <a:ext cx="8229600" cy="3465260"/>
          </a:xfrm>
        </p:spPr>
        <p:txBody>
          <a:bodyPr/>
          <a:lstStyle/>
          <a:p>
            <a:pPr>
              <a:buNone/>
            </a:pPr>
            <a:r>
              <a:rPr lang="en-US" dirty="0" smtClean="0">
                <a:latin typeface="Times New Roman"/>
                <a:cs typeface="Times New Roman"/>
              </a:rPr>
              <a:t>	Each corner of the room is represented by a letter, either A, B, C, or D.  The following few slides are multiple choice questions.  After I read the question and possible answers and tell you it is okay to move, go to the corner of the room that you believe is the correct answer.</a:t>
            </a:r>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3417623" y="48673"/>
            <a:ext cx="2540000" cy="2286000"/>
          </a:xfrm>
          <a:prstGeom prst="rect">
            <a:avLst/>
          </a:prstGeom>
        </p:spPr>
      </p:pic>
    </p:spTree>
    <p:extLst>
      <p:ext uri="{BB962C8B-B14F-4D97-AF65-F5344CB8AC3E}">
        <p14:creationId xmlns:p14="http://schemas.microsoft.com/office/powerpoint/2010/main" val="1495171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475</TotalTime>
  <Words>438</Words>
  <Application>Microsoft Office PowerPoint</Application>
  <PresentationFormat>On-screen Show (4:3)</PresentationFormat>
  <Paragraphs>58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Berlin Sans FB</vt:lpstr>
      <vt:lpstr>Calibri</vt:lpstr>
      <vt:lpstr>Times New Roman</vt:lpstr>
      <vt:lpstr>Office Theme</vt:lpstr>
      <vt:lpstr>Claim Evidence Reasoning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Montclair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Claim Evidence Reasoning</dc:title>
  <dc:creator>Jenna Dwyer</dc:creator>
  <cp:lastModifiedBy>Laquincia Brown</cp:lastModifiedBy>
  <cp:revision>14</cp:revision>
  <dcterms:created xsi:type="dcterms:W3CDTF">2014-08-12T23:17:35Z</dcterms:created>
  <dcterms:modified xsi:type="dcterms:W3CDTF">2018-08-13T12:05:19Z</dcterms:modified>
</cp:coreProperties>
</file>