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6" r:id="rId4"/>
    <p:sldId id="256" r:id="rId5"/>
    <p:sldId id="269" r:id="rId6"/>
    <p:sldId id="271" r:id="rId7"/>
    <p:sldId id="272" r:id="rId8"/>
    <p:sldId id="270" r:id="rId9"/>
    <p:sldId id="273" r:id="rId10"/>
    <p:sldId id="274" r:id="rId11"/>
    <p:sldId id="275" r:id="rId12"/>
    <p:sldId id="276" r:id="rId13"/>
    <p:sldId id="277" r:id="rId14"/>
    <p:sldId id="279" r:id="rId15"/>
    <p:sldId id="280" r:id="rId16"/>
    <p:sldId id="278" r:id="rId17"/>
    <p:sldId id="281" r:id="rId18"/>
    <p:sldId id="282" r:id="rId19"/>
    <p:sldId id="283" r:id="rId20"/>
    <p:sldId id="284" r:id="rId21"/>
    <p:sldId id="287"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9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BA5437-E782-4102-A859-AA5C6B95AC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2CF6A-B3A0-4AD4-97BC-18E440E107A9}"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BA5437-E782-4102-A859-AA5C6B95AC7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2CF6A-B3A0-4AD4-97BC-18E440E107A9}" type="datetimeFigureOut">
              <a:rPr lang="en-US" smtClean="0"/>
              <a:pPr/>
              <a:t>11/8/2017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A5437-E782-4102-A859-AA5C6B95AC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85000"/>
            </a:schemeClr>
          </a:solidFill>
          <a:ln w="76200">
            <a:solidFill>
              <a:srgbClr val="C00000"/>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8000" dirty="0" smtClean="0">
                <a:latin typeface="Arial Rounded MT Bold" pitchFamily="34" charset="0"/>
              </a:rPr>
              <a:t>METEOROLOGY</a:t>
            </a:r>
            <a:endParaRPr lang="en-US" sz="8000" dirty="0">
              <a:latin typeface="Arial Rounded MT Bold" pitchFamily="34" charset="0"/>
            </a:endParaRPr>
          </a:p>
        </p:txBody>
      </p:sp>
      <p:sp>
        <p:nvSpPr>
          <p:cNvPr id="3" name="Subtitle 2"/>
          <p:cNvSpPr>
            <a:spLocks noGrp="1"/>
          </p:cNvSpPr>
          <p:nvPr>
            <p:ph type="subTitle" idx="1"/>
          </p:nvPr>
        </p:nvSpPr>
        <p:spPr>
          <a:xfrm>
            <a:off x="228600" y="3733800"/>
            <a:ext cx="8610600" cy="1219200"/>
          </a:xfrm>
        </p:spPr>
        <p:txBody>
          <a:bodyPr>
            <a:normAutofit/>
          </a:bodyPr>
          <a:lstStyle/>
          <a:p>
            <a:r>
              <a:rPr lang="en-US" sz="3600" dirty="0" smtClean="0">
                <a:solidFill>
                  <a:srgbClr val="C00000"/>
                </a:solidFill>
                <a:latin typeface="Arial Rounded MT Bold" pitchFamily="34" charset="0"/>
              </a:rPr>
              <a:t>The study of phenomena in the atmosphere such as weather.</a:t>
            </a:r>
            <a:endParaRPr lang="en-US" sz="3600" dirty="0">
              <a:solidFill>
                <a:srgbClr val="C00000"/>
              </a:solidFill>
              <a:latin typeface="Arial Rounded MT Bold" pitchFamily="34" charset="0"/>
            </a:endParaRPr>
          </a:p>
        </p:txBody>
      </p:sp>
      <p:pic>
        <p:nvPicPr>
          <p:cNvPr id="44034" name="Picture 2" descr="http://t0.gstatic.com/images?q=tbn:ANd9GcTCjPk64nQh7GBQCKQWlzyvAwsPlTrrRG5UajxlPG9XubJfmW3d"/>
          <p:cNvPicPr>
            <a:picLocks noChangeAspect="1" noChangeArrowheads="1"/>
          </p:cNvPicPr>
          <p:nvPr/>
        </p:nvPicPr>
        <p:blipFill>
          <a:blip r:embed="rId2" cstate="print"/>
          <a:srcRect/>
          <a:stretch>
            <a:fillRect/>
          </a:stretch>
        </p:blipFill>
        <p:spPr bwMode="auto">
          <a:xfrm>
            <a:off x="0" y="0"/>
            <a:ext cx="3733800" cy="2057400"/>
          </a:xfrm>
          <a:prstGeom prst="rect">
            <a:avLst/>
          </a:prstGeom>
          <a:noFill/>
        </p:spPr>
      </p:pic>
      <p:pic>
        <p:nvPicPr>
          <p:cNvPr id="44036" name="Picture 4" descr="http://t2.gstatic.com/images?q=tbn:ANd9GcQUEOglIzaXrQForUzZvvH3H0vZ_NPlQ9ZQsQ-K4CtZTilh0C4Z"/>
          <p:cNvPicPr>
            <a:picLocks noChangeAspect="1" noChangeArrowheads="1"/>
          </p:cNvPicPr>
          <p:nvPr/>
        </p:nvPicPr>
        <p:blipFill>
          <a:blip r:embed="rId3" cstate="print"/>
          <a:srcRect/>
          <a:stretch>
            <a:fillRect/>
          </a:stretch>
        </p:blipFill>
        <p:spPr bwMode="auto">
          <a:xfrm>
            <a:off x="6477000" y="0"/>
            <a:ext cx="2667000" cy="2057400"/>
          </a:xfrm>
          <a:prstGeom prst="rect">
            <a:avLst/>
          </a:prstGeom>
          <a:noFill/>
        </p:spPr>
      </p:pic>
      <p:pic>
        <p:nvPicPr>
          <p:cNvPr id="44038" name="Picture 6" descr="http://t3.gstatic.com/images?q=tbn:ANd9GcTC4CILpCxOsydFElaSxVtYJ4Ue0yRalSgSmUPwbOhZNasUKMWE"/>
          <p:cNvPicPr>
            <a:picLocks noChangeAspect="1" noChangeArrowheads="1"/>
          </p:cNvPicPr>
          <p:nvPr/>
        </p:nvPicPr>
        <p:blipFill>
          <a:blip r:embed="rId4" cstate="print"/>
          <a:srcRect/>
          <a:stretch>
            <a:fillRect/>
          </a:stretch>
        </p:blipFill>
        <p:spPr bwMode="auto">
          <a:xfrm>
            <a:off x="1" y="4876800"/>
            <a:ext cx="2514599" cy="1981199"/>
          </a:xfrm>
          <a:prstGeom prst="rect">
            <a:avLst/>
          </a:prstGeom>
          <a:noFill/>
        </p:spPr>
      </p:pic>
      <p:pic>
        <p:nvPicPr>
          <p:cNvPr id="44040" name="Picture 8" descr="http://t1.gstatic.com/images?q=tbn:ANd9GcTTMVfYa3a3CNloJivEFEP3JrWjUnJddm9ooubmE9GgzaGX8Geq"/>
          <p:cNvPicPr>
            <a:picLocks noChangeAspect="1" noChangeArrowheads="1"/>
          </p:cNvPicPr>
          <p:nvPr/>
        </p:nvPicPr>
        <p:blipFill>
          <a:blip r:embed="rId5" cstate="print"/>
          <a:srcRect/>
          <a:stretch>
            <a:fillRect/>
          </a:stretch>
        </p:blipFill>
        <p:spPr bwMode="auto">
          <a:xfrm>
            <a:off x="3810000" y="0"/>
            <a:ext cx="2590800" cy="2057400"/>
          </a:xfrm>
          <a:prstGeom prst="rect">
            <a:avLst/>
          </a:prstGeom>
          <a:noFill/>
        </p:spPr>
      </p:pic>
      <p:pic>
        <p:nvPicPr>
          <p:cNvPr id="44042" name="Picture 10" descr="http://t0.gstatic.com/images?q=tbn:ANd9GcSGfRvaFZwFj-SMFozYdbcojr6ESvMg16Pt2gCFu1hdHHJ9W5UH"/>
          <p:cNvPicPr>
            <a:picLocks noChangeAspect="1" noChangeArrowheads="1"/>
          </p:cNvPicPr>
          <p:nvPr/>
        </p:nvPicPr>
        <p:blipFill>
          <a:blip r:embed="rId6" cstate="print"/>
          <a:srcRect/>
          <a:stretch>
            <a:fillRect/>
          </a:stretch>
        </p:blipFill>
        <p:spPr bwMode="auto">
          <a:xfrm>
            <a:off x="5791200" y="4876800"/>
            <a:ext cx="3352800" cy="1981200"/>
          </a:xfrm>
          <a:prstGeom prst="rect">
            <a:avLst/>
          </a:prstGeom>
          <a:noFill/>
        </p:spPr>
      </p:pic>
      <p:pic>
        <p:nvPicPr>
          <p:cNvPr id="44044" name="Picture 12" descr="http://t2.gstatic.com/images?q=tbn:ANd9GcQDNc0286m1mdw9oWczq2clqy_53hUdlLTr-CgrQtZ3T6RchBzp"/>
          <p:cNvPicPr>
            <a:picLocks noChangeAspect="1" noChangeArrowheads="1"/>
          </p:cNvPicPr>
          <p:nvPr/>
        </p:nvPicPr>
        <p:blipFill>
          <a:blip r:embed="rId7" cstate="print"/>
          <a:srcRect/>
          <a:stretch>
            <a:fillRect/>
          </a:stretch>
        </p:blipFill>
        <p:spPr bwMode="auto">
          <a:xfrm>
            <a:off x="2590800" y="4953000"/>
            <a:ext cx="31242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6"/>
          </a:lnRef>
          <a:fillRef idx="3">
            <a:schemeClr val="accent6"/>
          </a:fillRef>
          <a:effectRef idx="3">
            <a:schemeClr val="accent6"/>
          </a:effectRef>
          <a:fontRef idx="minor">
            <a:schemeClr val="lt1"/>
          </a:fontRef>
        </p:style>
        <p:txBody>
          <a:bodyPr/>
          <a:lstStyle/>
          <a:p>
            <a:r>
              <a:rPr lang="en-US" u="sng" dirty="0" smtClean="0">
                <a:solidFill>
                  <a:schemeClr val="tx1"/>
                </a:solidFill>
                <a:latin typeface="Arial Rounded MT Bold" pitchFamily="34" charset="0"/>
              </a:rPr>
              <a:t>STATIONARY FRONT</a:t>
            </a:r>
            <a:endParaRPr lang="en-US" u="sng" dirty="0">
              <a:solidFill>
                <a:schemeClr val="tx1"/>
              </a:solidFill>
              <a:latin typeface="Arial Rounded MT Bold" pitchFamily="34" charset="0"/>
            </a:endParaRPr>
          </a:p>
        </p:txBody>
      </p:sp>
      <p:sp>
        <p:nvSpPr>
          <p:cNvPr id="3" name="Rectangle 2"/>
          <p:cNvSpPr/>
          <p:nvPr/>
        </p:nvSpPr>
        <p:spPr>
          <a:xfrm>
            <a:off x="228600" y="1219200"/>
            <a:ext cx="2743200" cy="5507713"/>
          </a:xfrm>
          <a:prstGeom prst="rect">
            <a:avLst/>
          </a:prstGeom>
        </p:spPr>
        <p:txBody>
          <a:bodyPr wrap="square">
            <a:spAutoFit/>
          </a:bodyPr>
          <a:lstStyle/>
          <a:p>
            <a:r>
              <a:rPr lang="en-US" dirty="0" smtClean="0">
                <a:latin typeface="Arial Rounded MT Bold" pitchFamily="34" charset="0"/>
              </a:rPr>
              <a:t>A stationary front forms when a cold air mass meets a warm air mass. In this case, however, both air masses do not have enough force to lift the warm air mass over the cold air mass. So, the two air masses remain separated. This may happen because there is not enough wind to keep the air masses pushing against each other</a:t>
            </a:r>
            <a:r>
              <a:rPr lang="en-US" dirty="0" smtClean="0">
                <a:solidFill>
                  <a:schemeClr val="accent6">
                    <a:lumMod val="75000"/>
                  </a:schemeClr>
                </a:solidFill>
                <a:latin typeface="Arial Rounded MT Bold" pitchFamily="34" charset="0"/>
              </a:rPr>
              <a:t>. A stationary front often brings many days of cloudy, wet weather.</a:t>
            </a:r>
            <a:endParaRPr lang="en-US" dirty="0">
              <a:solidFill>
                <a:schemeClr val="accent6">
                  <a:lumMod val="75000"/>
                </a:schemeClr>
              </a:solidFill>
              <a:latin typeface="Arial Rounded MT Bold" pitchFamily="34" charset="0"/>
            </a:endParaRPr>
          </a:p>
        </p:txBody>
      </p:sp>
      <p:pic>
        <p:nvPicPr>
          <p:cNvPr id="33794" name="Picture 2" descr="http://t1.gstatic.com/images?q=tbn:ANd9GcSBeRg3iIHvYcLTWlFIzQWLIckhWv0kWmiZ1h_GEIJmcJFAl6TyNA"/>
          <p:cNvPicPr>
            <a:picLocks noChangeAspect="1" noChangeArrowheads="1"/>
          </p:cNvPicPr>
          <p:nvPr/>
        </p:nvPicPr>
        <p:blipFill>
          <a:blip r:embed="rId2" cstate="print"/>
          <a:srcRect/>
          <a:stretch>
            <a:fillRect/>
          </a:stretch>
        </p:blipFill>
        <p:spPr bwMode="auto">
          <a:xfrm>
            <a:off x="3124200" y="3124200"/>
            <a:ext cx="6019800" cy="3733800"/>
          </a:xfrm>
          <a:prstGeom prst="rect">
            <a:avLst/>
          </a:prstGeom>
          <a:noFill/>
        </p:spPr>
      </p:pic>
      <p:pic>
        <p:nvPicPr>
          <p:cNvPr id="33796" name="Picture 4" descr="http://t2.gstatic.com/images?q=tbn:ANd9GcSQ9AFdjui4tRUAIbDKtMIdAV1OKz4MMmJkF9_3ZH7VGqsNcJpa"/>
          <p:cNvPicPr>
            <a:picLocks noChangeAspect="1" noChangeArrowheads="1"/>
          </p:cNvPicPr>
          <p:nvPr/>
        </p:nvPicPr>
        <p:blipFill>
          <a:blip r:embed="rId3" cstate="print"/>
          <a:srcRect/>
          <a:stretch>
            <a:fillRect/>
          </a:stretch>
        </p:blipFill>
        <p:spPr bwMode="auto">
          <a:xfrm>
            <a:off x="3581400" y="1066801"/>
            <a:ext cx="4876800" cy="1981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0.gstatic.com/images?q=tbn:ANd9GcSFEytUngbEUBmO64c1TArNjYB7OUnUOBuu18synmVPPHXKPfVf"/>
          <p:cNvPicPr>
            <a:picLocks noChangeAspect="1" noChangeArrowheads="1"/>
          </p:cNvPicPr>
          <p:nvPr/>
        </p:nvPicPr>
        <p:blipFill>
          <a:blip r:embed="rId2" cstate="print"/>
          <a:srcRect/>
          <a:stretch>
            <a:fillRect/>
          </a:stretch>
        </p:blipFill>
        <p:spPr bwMode="auto">
          <a:xfrm>
            <a:off x="228600" y="2438400"/>
            <a:ext cx="3581400" cy="4191000"/>
          </a:xfrm>
          <a:prstGeom prst="rect">
            <a:avLst/>
          </a:prstGeom>
          <a:noFill/>
        </p:spPr>
      </p:pic>
      <p:pic>
        <p:nvPicPr>
          <p:cNvPr id="34820" name="Picture 4" descr="http://t3.gstatic.com/images?q=tbn:ANd9GcSRh4MCSOI50hULxMtrpJoEC2QdHnT8vt0wg7uqOY2EUS_RTkMuWg"/>
          <p:cNvPicPr>
            <a:picLocks noChangeAspect="1" noChangeArrowheads="1"/>
          </p:cNvPicPr>
          <p:nvPr/>
        </p:nvPicPr>
        <p:blipFill>
          <a:blip r:embed="rId3" cstate="print"/>
          <a:srcRect/>
          <a:stretch>
            <a:fillRect/>
          </a:stretch>
        </p:blipFill>
        <p:spPr bwMode="auto">
          <a:xfrm>
            <a:off x="3810000" y="2438400"/>
            <a:ext cx="5029200" cy="2209800"/>
          </a:xfrm>
          <a:prstGeom prst="rect">
            <a:avLst/>
          </a:prstGeom>
          <a:noFill/>
        </p:spPr>
      </p:pic>
      <p:pic>
        <p:nvPicPr>
          <p:cNvPr id="34822" name="Picture 6" descr="http://marioncountymessenger.com/wp-content/uploads/2011/04/SevereWeather.jpg"/>
          <p:cNvPicPr>
            <a:picLocks noChangeAspect="1" noChangeArrowheads="1"/>
          </p:cNvPicPr>
          <p:nvPr/>
        </p:nvPicPr>
        <p:blipFill>
          <a:blip r:embed="rId4" cstate="print"/>
          <a:srcRect/>
          <a:stretch>
            <a:fillRect/>
          </a:stretch>
        </p:blipFill>
        <p:spPr bwMode="auto">
          <a:xfrm>
            <a:off x="228600" y="152400"/>
            <a:ext cx="8610600" cy="2209800"/>
          </a:xfrm>
          <a:prstGeom prst="rect">
            <a:avLst/>
          </a:prstGeom>
          <a:noFill/>
        </p:spPr>
      </p:pic>
      <p:pic>
        <p:nvPicPr>
          <p:cNvPr id="34824" name="Picture 8" descr="http://t2.gstatic.com/images?q=tbn:ANd9GcRTKw1RrjcSkLpB7JeMDXcl-r1F7OFVVyveYR0oT9DLgnUi30XYGw"/>
          <p:cNvPicPr>
            <a:picLocks noChangeAspect="1" noChangeArrowheads="1"/>
          </p:cNvPicPr>
          <p:nvPr/>
        </p:nvPicPr>
        <p:blipFill>
          <a:blip r:embed="rId5" cstate="print"/>
          <a:srcRect/>
          <a:stretch>
            <a:fillRect/>
          </a:stretch>
        </p:blipFill>
        <p:spPr bwMode="auto">
          <a:xfrm>
            <a:off x="3810000" y="4648200"/>
            <a:ext cx="5029200" cy="198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1">
            <a:schemeClr val="dk1"/>
          </a:lnRef>
          <a:fillRef idx="2">
            <a:schemeClr val="dk1"/>
          </a:fillRef>
          <a:effectRef idx="1">
            <a:schemeClr val="dk1"/>
          </a:effectRef>
          <a:fontRef idx="minor">
            <a:schemeClr val="dk1"/>
          </a:fontRef>
        </p:style>
        <p:txBody>
          <a:bodyPr>
            <a:noAutofit/>
          </a:bodyPr>
          <a:lstStyle/>
          <a:p>
            <a:r>
              <a:rPr lang="en-US" sz="5400" dirty="0" smtClean="0">
                <a:latin typeface="Arial Rounded MT Bold" pitchFamily="34" charset="0"/>
              </a:rPr>
              <a:t>THUNDERSTORM</a:t>
            </a:r>
            <a:endParaRPr lang="en-US" sz="5400" dirty="0">
              <a:latin typeface="Arial Rounded MT Bold" pitchFamily="34" charset="0"/>
            </a:endParaRPr>
          </a:p>
        </p:txBody>
      </p:sp>
      <p:sp>
        <p:nvSpPr>
          <p:cNvPr id="3" name="Rectangle 2"/>
          <p:cNvSpPr/>
          <p:nvPr/>
        </p:nvSpPr>
        <p:spPr>
          <a:xfrm>
            <a:off x="0" y="914400"/>
            <a:ext cx="9144000" cy="2215991"/>
          </a:xfrm>
          <a:prstGeom prst="rect">
            <a:avLst/>
          </a:prstGeom>
        </p:spPr>
        <p:txBody>
          <a:bodyPr wrap="square">
            <a:spAutoFit/>
          </a:bodyPr>
          <a:lstStyle/>
          <a:p>
            <a:r>
              <a:rPr lang="en-US" sz="2000" dirty="0" smtClean="0">
                <a:latin typeface="Arial Rounded MT Bold" pitchFamily="34" charset="0"/>
              </a:rPr>
              <a:t>Small, intense weather systems that produce strong winds, heavy rain, lightning, and thunder. Thunderstorms can occur along cold fronts. </a:t>
            </a:r>
            <a:r>
              <a:rPr lang="en-US" sz="2000" dirty="0" smtClean="0">
                <a:solidFill>
                  <a:srgbClr val="C00000"/>
                </a:solidFill>
                <a:latin typeface="Arial Rounded MT Bold" pitchFamily="34" charset="0"/>
              </a:rPr>
              <a:t>There are only two atmospheric conditions required to produce thunderstorms: warm and moist air near Earth’s surface and an unstable atmosphere.</a:t>
            </a:r>
            <a:r>
              <a:rPr lang="en-US" sz="2000" dirty="0" smtClean="0">
                <a:latin typeface="Arial Rounded MT Bold" pitchFamily="34" charset="0"/>
              </a:rPr>
              <a:t> The atmosphere is unstable when the surrounding air is colder than the rising air mass. </a:t>
            </a:r>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pic>
        <p:nvPicPr>
          <p:cNvPr id="36866" name="Picture 2" descr="http://t2.gstatic.com/images?q=tbn:ANd9GcQ1pYzysG5M8J9cRoOEj5vFt2jx0K8s7WRWi3jP8QSPSWxDofLjoA"/>
          <p:cNvPicPr>
            <a:picLocks noChangeAspect="1" noChangeArrowheads="1"/>
          </p:cNvPicPr>
          <p:nvPr/>
        </p:nvPicPr>
        <p:blipFill>
          <a:blip r:embed="rId2" cstate="print"/>
          <a:srcRect/>
          <a:stretch>
            <a:fillRect/>
          </a:stretch>
        </p:blipFill>
        <p:spPr bwMode="auto">
          <a:xfrm>
            <a:off x="0" y="2819400"/>
            <a:ext cx="4114800" cy="4038600"/>
          </a:xfrm>
          <a:prstGeom prst="rect">
            <a:avLst/>
          </a:prstGeom>
          <a:noFill/>
        </p:spPr>
      </p:pic>
      <p:pic>
        <p:nvPicPr>
          <p:cNvPr id="36868" name="Picture 4" descr="http://t0.gstatic.com/images?q=tbn:ANd9GcScMCgNGSgAVAiYaMyp3JzcYidnWLYW2n1ZN3bI6vfEUtgDTZ7I"/>
          <p:cNvPicPr>
            <a:picLocks noChangeAspect="1" noChangeArrowheads="1"/>
          </p:cNvPicPr>
          <p:nvPr/>
        </p:nvPicPr>
        <p:blipFill>
          <a:blip r:embed="rId3" cstate="print"/>
          <a:srcRect/>
          <a:stretch>
            <a:fillRect/>
          </a:stretch>
        </p:blipFill>
        <p:spPr bwMode="auto">
          <a:xfrm>
            <a:off x="4114800" y="2819400"/>
            <a:ext cx="5029200" cy="2286000"/>
          </a:xfrm>
          <a:prstGeom prst="rect">
            <a:avLst/>
          </a:prstGeom>
          <a:noFill/>
        </p:spPr>
      </p:pic>
      <p:pic>
        <p:nvPicPr>
          <p:cNvPr id="36870" name="Picture 6" descr="http://t0.gstatic.com/images?q=tbn:ANd9GcRq3COpoBfM99OEfRDOMIdyB5XPjGZ1XFxDt4Dv7TsLTnst-ekiVQ"/>
          <p:cNvPicPr>
            <a:picLocks noChangeAspect="1" noChangeArrowheads="1"/>
          </p:cNvPicPr>
          <p:nvPr/>
        </p:nvPicPr>
        <p:blipFill>
          <a:blip r:embed="rId4" cstate="print"/>
          <a:srcRect/>
          <a:stretch>
            <a:fillRect/>
          </a:stretch>
        </p:blipFill>
        <p:spPr bwMode="auto">
          <a:xfrm>
            <a:off x="4114800" y="5114925"/>
            <a:ext cx="5029200" cy="17430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6000" dirty="0" smtClean="0">
                <a:latin typeface="Arial Rounded MT Bold" pitchFamily="34" charset="0"/>
              </a:rPr>
              <a:t>LIGHTNING</a:t>
            </a:r>
            <a:endParaRPr lang="en-US" sz="6000" dirty="0">
              <a:latin typeface="Arial Rounded MT Bold" pitchFamily="34" charset="0"/>
            </a:endParaRPr>
          </a:p>
        </p:txBody>
      </p:sp>
      <p:sp>
        <p:nvSpPr>
          <p:cNvPr id="3" name="Rectangle 2"/>
          <p:cNvSpPr/>
          <p:nvPr/>
        </p:nvSpPr>
        <p:spPr>
          <a:xfrm>
            <a:off x="152400" y="1143000"/>
            <a:ext cx="3505200" cy="6186309"/>
          </a:xfrm>
          <a:prstGeom prst="rect">
            <a:avLst/>
          </a:prstGeom>
        </p:spPr>
        <p:txBody>
          <a:bodyPr wrap="square">
            <a:spAutoFit/>
          </a:bodyPr>
          <a:lstStyle/>
          <a:p>
            <a:r>
              <a:rPr lang="en-US" dirty="0" smtClean="0">
                <a:solidFill>
                  <a:schemeClr val="accent6">
                    <a:lumMod val="75000"/>
                  </a:schemeClr>
                </a:solidFill>
                <a:latin typeface="Arial Rounded MT Bold" pitchFamily="34" charset="0"/>
              </a:rPr>
              <a:t>An electric discharge that occurs between a positively charged area and a negatively charged area. </a:t>
            </a:r>
            <a:r>
              <a:rPr lang="en-US" dirty="0" smtClean="0">
                <a:latin typeface="Arial Rounded MT Bold" pitchFamily="34" charset="0"/>
              </a:rPr>
              <a:t>Lightning can happen between two clouds, between Earth and a cloud, or even between two parts of the same cloud. Have you ever touched someone after scuffing your feet on the carpet and received a mild shock? If so, you have experienced how lightning forms. While you walk around, friction between the floor and your shoes builds up an electric charge in your body. When you touch someone else, the charge is released.</a:t>
            </a:r>
            <a:r>
              <a:rPr lang="en-US" dirty="0" smtClean="0"/>
              <a:t/>
            </a:r>
            <a:br>
              <a:rPr lang="en-US" dirty="0" smtClean="0"/>
            </a:br>
            <a:r>
              <a:rPr lang="en-US" dirty="0" smtClean="0"/>
              <a:t/>
            </a:r>
            <a:br>
              <a:rPr lang="en-US" dirty="0" smtClean="0"/>
            </a:br>
            <a:endParaRPr lang="en-US" dirty="0"/>
          </a:p>
        </p:txBody>
      </p:sp>
      <p:pic>
        <p:nvPicPr>
          <p:cNvPr id="37890" name="Picture 2" descr="http://t0.gstatic.com/images?q=tbn:ANd9GcTFozzMMpLp7t9aEJBI2YCw2sl-tY3KHczk-4ZLlnQYgMEGWIfE"/>
          <p:cNvPicPr>
            <a:picLocks noChangeAspect="1" noChangeArrowheads="1"/>
          </p:cNvPicPr>
          <p:nvPr/>
        </p:nvPicPr>
        <p:blipFill>
          <a:blip r:embed="rId2" cstate="print"/>
          <a:srcRect/>
          <a:stretch>
            <a:fillRect/>
          </a:stretch>
        </p:blipFill>
        <p:spPr bwMode="auto">
          <a:xfrm>
            <a:off x="3581400" y="4267200"/>
            <a:ext cx="5562601" cy="2590800"/>
          </a:xfrm>
          <a:prstGeom prst="rect">
            <a:avLst/>
          </a:prstGeom>
          <a:noFill/>
        </p:spPr>
      </p:pic>
      <p:pic>
        <p:nvPicPr>
          <p:cNvPr id="37892" name="Picture 4" descr="http://my.hrw.com/sh2/sh07_10/student/images/hst/wea/hst_wea_017_a_pop.jpg"/>
          <p:cNvPicPr>
            <a:picLocks noChangeAspect="1" noChangeArrowheads="1"/>
          </p:cNvPicPr>
          <p:nvPr/>
        </p:nvPicPr>
        <p:blipFill>
          <a:blip r:embed="rId3" cstate="print"/>
          <a:srcRect/>
          <a:stretch>
            <a:fillRect/>
          </a:stretch>
        </p:blipFill>
        <p:spPr bwMode="auto">
          <a:xfrm>
            <a:off x="3505200" y="1142999"/>
            <a:ext cx="5638800" cy="32004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6600" dirty="0" smtClean="0">
                <a:latin typeface="Arial Rounded MT Bold" pitchFamily="34" charset="0"/>
              </a:rPr>
              <a:t>TORNADO</a:t>
            </a:r>
            <a:endParaRPr lang="en-US" sz="6600" dirty="0">
              <a:latin typeface="Arial Rounded MT Bold" pitchFamily="34" charset="0"/>
            </a:endParaRPr>
          </a:p>
        </p:txBody>
      </p:sp>
      <p:pic>
        <p:nvPicPr>
          <p:cNvPr id="35842" name="Picture 2" descr="http://t1.gstatic.com/images?q=tbn:ANd9GcRiW9LrivdduvTgD9aqRbO_QoCM9wNLroOuPe-kgfChWVKAj0td"/>
          <p:cNvPicPr>
            <a:picLocks noChangeAspect="1" noChangeArrowheads="1"/>
          </p:cNvPicPr>
          <p:nvPr/>
        </p:nvPicPr>
        <p:blipFill>
          <a:blip r:embed="rId2" cstate="print"/>
          <a:srcRect/>
          <a:stretch>
            <a:fillRect/>
          </a:stretch>
        </p:blipFill>
        <p:spPr bwMode="auto">
          <a:xfrm>
            <a:off x="0" y="1447800"/>
            <a:ext cx="3200400" cy="5410200"/>
          </a:xfrm>
          <a:prstGeom prst="rect">
            <a:avLst/>
          </a:prstGeom>
          <a:noFill/>
        </p:spPr>
      </p:pic>
      <p:pic>
        <p:nvPicPr>
          <p:cNvPr id="35844" name="Picture 4" descr="http://t2.gstatic.com/images?q=tbn:ANd9GcS2-rmS6Zdx5XOztNweBx6CM3-QVFRGWQoK4uWzucy9IK9-Wnbq"/>
          <p:cNvPicPr>
            <a:picLocks noChangeAspect="1" noChangeArrowheads="1"/>
          </p:cNvPicPr>
          <p:nvPr/>
        </p:nvPicPr>
        <p:blipFill>
          <a:blip r:embed="rId3" cstate="print"/>
          <a:srcRect/>
          <a:stretch>
            <a:fillRect/>
          </a:stretch>
        </p:blipFill>
        <p:spPr bwMode="auto">
          <a:xfrm>
            <a:off x="6705601" y="1447800"/>
            <a:ext cx="2438400" cy="5410200"/>
          </a:xfrm>
          <a:prstGeom prst="rect">
            <a:avLst/>
          </a:prstGeom>
          <a:noFill/>
        </p:spPr>
      </p:pic>
      <p:sp>
        <p:nvSpPr>
          <p:cNvPr id="5" name="Rectangle 4"/>
          <p:cNvSpPr/>
          <p:nvPr/>
        </p:nvSpPr>
        <p:spPr>
          <a:xfrm>
            <a:off x="3200400" y="1371601"/>
            <a:ext cx="3505200" cy="4708981"/>
          </a:xfrm>
          <a:prstGeom prst="rect">
            <a:avLst/>
          </a:prstGeom>
        </p:spPr>
        <p:txBody>
          <a:bodyPr wrap="square">
            <a:spAutoFit/>
          </a:bodyPr>
          <a:lstStyle/>
          <a:p>
            <a:r>
              <a:rPr lang="en-US" sz="2000" dirty="0" smtClean="0">
                <a:latin typeface="Arial Rounded MT Bold" pitchFamily="34" charset="0"/>
              </a:rPr>
              <a:t>Tornadoes happen in only 1% of all thunderstorms. A </a:t>
            </a:r>
            <a:r>
              <a:rPr lang="en-US" sz="2000" b="1" dirty="0" smtClean="0">
                <a:solidFill>
                  <a:srgbClr val="0070C0"/>
                </a:solidFill>
                <a:latin typeface="Arial Rounded MT Bold" pitchFamily="34" charset="0"/>
              </a:rPr>
              <a:t>tornado</a:t>
            </a:r>
            <a:r>
              <a:rPr lang="en-US" sz="2000" dirty="0" smtClean="0">
                <a:solidFill>
                  <a:srgbClr val="0070C0"/>
                </a:solidFill>
                <a:latin typeface="Arial Rounded MT Bold" pitchFamily="34" charset="0"/>
              </a:rPr>
              <a:t> </a:t>
            </a:r>
            <a:r>
              <a:rPr lang="en-US" sz="2000" dirty="0" smtClean="0">
                <a:latin typeface="Arial Rounded MT Bold" pitchFamily="34" charset="0"/>
              </a:rPr>
              <a:t>is a small, spinning column of air that has high wind speeds and low central pressure and that touches the ground. A tornado starts out as a funnel cloud that pokes through the bottom of a cumulonimbus cloud and hangs in the air. The funnel cloud becomes a tornado when it makes contact with Earth’s surface.</a:t>
            </a:r>
            <a:endParaRPr lang="en-US"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sz="5400" dirty="0" smtClean="0">
                <a:solidFill>
                  <a:schemeClr val="tx1"/>
                </a:solidFill>
                <a:latin typeface="Arial Rounded MT Bold" pitchFamily="34" charset="0"/>
              </a:rPr>
              <a:t>How A Tornado Forms</a:t>
            </a:r>
            <a:endParaRPr lang="en-US" sz="5400" dirty="0">
              <a:solidFill>
                <a:schemeClr val="tx1"/>
              </a:solidFill>
              <a:latin typeface="Arial Rounded MT Bold" pitchFamily="34" charset="0"/>
            </a:endParaRPr>
          </a:p>
        </p:txBody>
      </p:sp>
      <p:pic>
        <p:nvPicPr>
          <p:cNvPr id="38914" name="Picture 2" descr="http://my.hrw.com/sh2/sh07_10/student/images/hst/wea/hst_wea_018_a_pop.jpg"/>
          <p:cNvPicPr>
            <a:picLocks noChangeAspect="1" noChangeArrowheads="1"/>
          </p:cNvPicPr>
          <p:nvPr/>
        </p:nvPicPr>
        <p:blipFill>
          <a:blip r:embed="rId2" cstate="print"/>
          <a:srcRect/>
          <a:stretch>
            <a:fillRect/>
          </a:stretch>
        </p:blipFill>
        <p:spPr bwMode="auto">
          <a:xfrm>
            <a:off x="304800" y="1066800"/>
            <a:ext cx="8458200" cy="5638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style>
          <a:lnRef idx="1">
            <a:schemeClr val="accent4"/>
          </a:lnRef>
          <a:fillRef idx="2">
            <a:schemeClr val="accent4"/>
          </a:fillRef>
          <a:effectRef idx="1">
            <a:schemeClr val="accent4"/>
          </a:effectRef>
          <a:fontRef idx="minor">
            <a:schemeClr val="dk1"/>
          </a:fontRef>
        </p:style>
        <p:txBody>
          <a:bodyPr>
            <a:normAutofit/>
          </a:bodyPr>
          <a:lstStyle/>
          <a:p>
            <a:r>
              <a:rPr lang="en-US" sz="6000" dirty="0" smtClean="0">
                <a:latin typeface="Arial Rounded MT Bold" pitchFamily="34" charset="0"/>
              </a:rPr>
              <a:t>HURRICANE</a:t>
            </a:r>
            <a:endParaRPr lang="en-US" sz="6000" dirty="0">
              <a:latin typeface="Arial Rounded MT Bold" pitchFamily="34" charset="0"/>
            </a:endParaRPr>
          </a:p>
        </p:txBody>
      </p:sp>
      <p:sp>
        <p:nvSpPr>
          <p:cNvPr id="3" name="Rectangle 2"/>
          <p:cNvSpPr/>
          <p:nvPr/>
        </p:nvSpPr>
        <p:spPr>
          <a:xfrm>
            <a:off x="4495800" y="1371600"/>
            <a:ext cx="4419600" cy="3416320"/>
          </a:xfrm>
          <a:prstGeom prst="rect">
            <a:avLst/>
          </a:prstGeom>
        </p:spPr>
        <p:txBody>
          <a:bodyPr wrap="square">
            <a:spAutoFit/>
          </a:bodyPr>
          <a:lstStyle/>
          <a:p>
            <a:r>
              <a:rPr lang="en-US" dirty="0" smtClean="0">
                <a:latin typeface="Arial Rounded MT Bold" pitchFamily="34" charset="0"/>
              </a:rPr>
              <a:t>A large, rotating tropical weather system that has wind speeds of at least 120 km/h is called a </a:t>
            </a:r>
            <a:r>
              <a:rPr lang="en-US" b="1" dirty="0" smtClean="0">
                <a:solidFill>
                  <a:srgbClr val="7030A0"/>
                </a:solidFill>
                <a:latin typeface="Arial Rounded MT Bold" pitchFamily="34" charset="0"/>
              </a:rPr>
              <a:t>hurricane</a:t>
            </a:r>
            <a:r>
              <a:rPr lang="en-US" b="1" dirty="0" smtClean="0">
                <a:latin typeface="Arial Rounded MT Bold" pitchFamily="34" charset="0"/>
              </a:rPr>
              <a:t>.  </a:t>
            </a:r>
            <a:r>
              <a:rPr lang="en-US" dirty="0" smtClean="0">
                <a:latin typeface="Arial Rounded MT Bold" pitchFamily="34" charset="0"/>
              </a:rPr>
              <a:t>Hurricanes are the most powerful storms on Earth. Hurricanes have different names in different parts of the world. </a:t>
            </a:r>
            <a:r>
              <a:rPr lang="en-US" dirty="0" smtClean="0">
                <a:solidFill>
                  <a:srgbClr val="7030A0"/>
                </a:solidFill>
                <a:latin typeface="Arial Rounded MT Bold" pitchFamily="34" charset="0"/>
              </a:rPr>
              <a:t>In the western Pacific Ocean, hurricanes are called </a:t>
            </a:r>
            <a:r>
              <a:rPr lang="en-US" i="1" dirty="0" smtClean="0">
                <a:latin typeface="Arial Rounded MT Bold" pitchFamily="34" charset="0"/>
              </a:rPr>
              <a:t>typhoons</a:t>
            </a:r>
            <a:r>
              <a:rPr lang="en-US" dirty="0" smtClean="0">
                <a:solidFill>
                  <a:srgbClr val="7030A0"/>
                </a:solidFill>
                <a:latin typeface="Arial Rounded MT Bold" pitchFamily="34" charset="0"/>
              </a:rPr>
              <a:t>. Hurricanes that form over the Indian Ocean are called </a:t>
            </a:r>
            <a:r>
              <a:rPr lang="en-US" i="1" dirty="0" smtClean="0">
                <a:latin typeface="Arial Rounded MT Bold" pitchFamily="34" charset="0"/>
              </a:rPr>
              <a:t>cyclones</a:t>
            </a:r>
            <a:r>
              <a:rPr lang="en-US" dirty="0" smtClean="0">
                <a:latin typeface="Arial Rounded MT Bold" pitchFamily="34" charset="0"/>
              </a:rPr>
              <a:t>.</a:t>
            </a:r>
            <a:br>
              <a:rPr lang="en-US" dirty="0" smtClean="0">
                <a:latin typeface="Arial Rounded MT Bold" pitchFamily="34" charset="0"/>
              </a:rPr>
            </a:br>
            <a:r>
              <a:rPr lang="en-US" dirty="0" smtClean="0"/>
              <a:t/>
            </a:r>
            <a:br>
              <a:rPr lang="en-US" dirty="0" smtClean="0"/>
            </a:br>
            <a:endParaRPr lang="en-US" dirty="0"/>
          </a:p>
        </p:txBody>
      </p:sp>
      <p:pic>
        <p:nvPicPr>
          <p:cNvPr id="39938" name="Picture 2" descr="http://my.hrw.com/sh2/sh07_10/student/images/hst/wea/hst_wea_019_b_pop.jpg"/>
          <p:cNvPicPr>
            <a:picLocks noChangeAspect="1" noChangeArrowheads="1"/>
          </p:cNvPicPr>
          <p:nvPr/>
        </p:nvPicPr>
        <p:blipFill>
          <a:blip r:embed="rId2" cstate="print"/>
          <a:srcRect/>
          <a:stretch>
            <a:fillRect/>
          </a:stretch>
        </p:blipFill>
        <p:spPr bwMode="auto">
          <a:xfrm>
            <a:off x="0" y="1295400"/>
            <a:ext cx="4495800" cy="5562600"/>
          </a:xfrm>
          <a:prstGeom prst="rect">
            <a:avLst/>
          </a:prstGeom>
          <a:noFill/>
        </p:spPr>
      </p:pic>
      <p:pic>
        <p:nvPicPr>
          <p:cNvPr id="39940" name="Picture 4" descr="http://www.hurricane-facts.com/Hurricane-Ivan.jpg"/>
          <p:cNvPicPr>
            <a:picLocks noChangeAspect="1" noChangeArrowheads="1"/>
          </p:cNvPicPr>
          <p:nvPr/>
        </p:nvPicPr>
        <p:blipFill>
          <a:blip r:embed="rId3" cstate="print"/>
          <a:srcRect/>
          <a:stretch>
            <a:fillRect/>
          </a:stretch>
        </p:blipFill>
        <p:spPr bwMode="auto">
          <a:xfrm>
            <a:off x="4495800" y="4343400"/>
            <a:ext cx="4495800" cy="228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style>
          <a:lnRef idx="1">
            <a:schemeClr val="accent4"/>
          </a:lnRef>
          <a:fillRef idx="3">
            <a:schemeClr val="accent4"/>
          </a:fillRef>
          <a:effectRef idx="2">
            <a:schemeClr val="accent4"/>
          </a:effectRef>
          <a:fontRef idx="minor">
            <a:schemeClr val="lt1"/>
          </a:fontRef>
        </p:style>
        <p:txBody>
          <a:bodyPr/>
          <a:lstStyle/>
          <a:p>
            <a:r>
              <a:rPr lang="en-US" dirty="0" smtClean="0">
                <a:solidFill>
                  <a:schemeClr val="bg1"/>
                </a:solidFill>
                <a:latin typeface="Arial Rounded MT Bold" pitchFamily="34" charset="0"/>
              </a:rPr>
              <a:t>How A Hurricane Forms</a:t>
            </a:r>
            <a:endParaRPr lang="en-US" dirty="0">
              <a:solidFill>
                <a:schemeClr val="bg1"/>
              </a:solidFill>
              <a:latin typeface="Arial Rounded MT Bold" pitchFamily="34" charset="0"/>
            </a:endParaRPr>
          </a:p>
        </p:txBody>
      </p:sp>
      <p:pic>
        <p:nvPicPr>
          <p:cNvPr id="1028" name="Picture 4" descr="http://www.windows2universe.org/earth/images/hurricane_needs_sm.gif"/>
          <p:cNvPicPr>
            <a:picLocks noChangeAspect="1" noChangeArrowheads="1"/>
          </p:cNvPicPr>
          <p:nvPr/>
        </p:nvPicPr>
        <p:blipFill>
          <a:blip r:embed="rId2" cstate="print"/>
          <a:srcRect/>
          <a:stretch>
            <a:fillRect/>
          </a:stretch>
        </p:blipFill>
        <p:spPr bwMode="auto">
          <a:xfrm>
            <a:off x="304800" y="1371600"/>
            <a:ext cx="8534400" cy="5334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my.hrw.com/sh2/sh07_10/student/images/hst/wea/hst_wea_020_b_pop.jpg"/>
          <p:cNvPicPr>
            <a:picLocks noChangeAspect="1" noChangeArrowheads="1"/>
          </p:cNvPicPr>
          <p:nvPr/>
        </p:nvPicPr>
        <p:blipFill>
          <a:blip r:embed="rId2" cstate="print"/>
          <a:srcRect/>
          <a:stretch>
            <a:fillRect/>
          </a:stretch>
        </p:blipFill>
        <p:spPr bwMode="auto">
          <a:xfrm>
            <a:off x="0" y="1"/>
            <a:ext cx="6019800" cy="6858000"/>
          </a:xfrm>
          <a:prstGeom prst="rect">
            <a:avLst/>
          </a:prstGeom>
          <a:noFill/>
        </p:spPr>
      </p:pic>
      <p:sp>
        <p:nvSpPr>
          <p:cNvPr id="4" name="Rectangle 3"/>
          <p:cNvSpPr/>
          <p:nvPr/>
        </p:nvSpPr>
        <p:spPr>
          <a:xfrm>
            <a:off x="6096000" y="1"/>
            <a:ext cx="2895600" cy="6740307"/>
          </a:xfrm>
          <a:prstGeom prst="rect">
            <a:avLst/>
          </a:prstGeom>
        </p:spPr>
        <p:txBody>
          <a:bodyPr wrap="square">
            <a:spAutoFit/>
          </a:bodyPr>
          <a:lstStyle/>
          <a:p>
            <a:r>
              <a:rPr lang="en-US" dirty="0" smtClean="0">
                <a:latin typeface="Arial Rounded MT Bold" pitchFamily="34" charset="0"/>
              </a:rPr>
              <a:t>A </a:t>
            </a:r>
            <a:r>
              <a:rPr lang="en-US" u="sng" dirty="0" smtClean="0">
                <a:solidFill>
                  <a:srgbClr val="C00000"/>
                </a:solidFill>
                <a:latin typeface="Arial Rounded MT Bold" pitchFamily="34" charset="0"/>
              </a:rPr>
              <a:t>HURRICANE </a:t>
            </a:r>
            <a:r>
              <a:rPr lang="en-US" dirty="0" smtClean="0">
                <a:latin typeface="Arial Rounded MT Bold" pitchFamily="34" charset="0"/>
              </a:rPr>
              <a:t>begins as a group of thunderstorms moving over tropical ocean waters. Winds traveling in two different directions meet and cause the storm to spin.  A hurricane gets its energy from the condensation of water vapor. Once formed, the hurricane is fueled through contact with the warm ocean water. The hurricane continues to grow as long as it is over its source of warm, moist air. When the hurricane moves into colder waters or over land, it begins to die because it has lost its source of energy.</a:t>
            </a:r>
            <a:endParaRPr lang="en-US" dirty="0">
              <a:latin typeface="Arial Rounded MT Bold"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a:noAutofit/>
          </a:bodyPr>
          <a:lstStyle/>
          <a:p>
            <a:r>
              <a:rPr lang="en-US" sz="4000" dirty="0" smtClean="0">
                <a:latin typeface="Arial Rounded MT Bold" pitchFamily="34" charset="0"/>
              </a:rPr>
              <a:t>Tools for Measuring</a:t>
            </a:r>
            <a:br>
              <a:rPr lang="en-US" sz="4000" dirty="0" smtClean="0">
                <a:latin typeface="Arial Rounded MT Bold" pitchFamily="34" charset="0"/>
              </a:rPr>
            </a:br>
            <a:r>
              <a:rPr lang="en-US" sz="4000" dirty="0" smtClean="0">
                <a:latin typeface="Arial Rounded MT Bold" pitchFamily="34" charset="0"/>
              </a:rPr>
              <a:t> The Weather</a:t>
            </a:r>
            <a:endParaRPr lang="en-US" sz="4000" dirty="0">
              <a:latin typeface="Arial Rounded MT Bold" pitchFamily="34" charset="0"/>
            </a:endParaRPr>
          </a:p>
        </p:txBody>
      </p:sp>
      <p:pic>
        <p:nvPicPr>
          <p:cNvPr id="45058" name="Picture 2" descr="http://t1.gstatic.com/images?q=tbn:ANd9GcT9CugaA_0w3esgz729rskR0Ym80z3_53T7XZ669K93Y2akFtcg1A"/>
          <p:cNvPicPr>
            <a:picLocks noChangeAspect="1" noChangeArrowheads="1"/>
          </p:cNvPicPr>
          <p:nvPr/>
        </p:nvPicPr>
        <p:blipFill>
          <a:blip r:embed="rId2" cstate="print"/>
          <a:srcRect/>
          <a:stretch>
            <a:fillRect/>
          </a:stretch>
        </p:blipFill>
        <p:spPr bwMode="auto">
          <a:xfrm>
            <a:off x="0" y="1524000"/>
            <a:ext cx="2143125" cy="2143126"/>
          </a:xfrm>
          <a:prstGeom prst="rect">
            <a:avLst/>
          </a:prstGeom>
          <a:noFill/>
        </p:spPr>
      </p:pic>
      <p:pic>
        <p:nvPicPr>
          <p:cNvPr id="45060" name="Picture 4" descr="http://t2.gstatic.com/images?q=tbn:ANd9GcQGKp7ApiOHpcbQ5h1VnXFX6q3NWUGHkv2x5MNcXESHmj6uvDwjng"/>
          <p:cNvPicPr>
            <a:picLocks noChangeAspect="1" noChangeArrowheads="1"/>
          </p:cNvPicPr>
          <p:nvPr/>
        </p:nvPicPr>
        <p:blipFill>
          <a:blip r:embed="rId3" cstate="print"/>
          <a:srcRect/>
          <a:stretch>
            <a:fillRect/>
          </a:stretch>
        </p:blipFill>
        <p:spPr bwMode="auto">
          <a:xfrm>
            <a:off x="6324600" y="4419600"/>
            <a:ext cx="2362200" cy="2143126"/>
          </a:xfrm>
          <a:prstGeom prst="rect">
            <a:avLst/>
          </a:prstGeom>
          <a:noFill/>
        </p:spPr>
      </p:pic>
      <p:pic>
        <p:nvPicPr>
          <p:cNvPr id="45062" name="Picture 6" descr="http://www.stuffintheair.com/images/what-does-a-hygrometer-measure-21305439.jpg"/>
          <p:cNvPicPr>
            <a:picLocks noChangeAspect="1" noChangeArrowheads="1"/>
          </p:cNvPicPr>
          <p:nvPr/>
        </p:nvPicPr>
        <p:blipFill>
          <a:blip r:embed="rId4" cstate="print"/>
          <a:srcRect/>
          <a:stretch>
            <a:fillRect/>
          </a:stretch>
        </p:blipFill>
        <p:spPr bwMode="auto">
          <a:xfrm>
            <a:off x="2286000" y="2971800"/>
            <a:ext cx="2095500" cy="2133600"/>
          </a:xfrm>
          <a:prstGeom prst="rect">
            <a:avLst/>
          </a:prstGeom>
          <a:noFill/>
        </p:spPr>
      </p:pic>
      <p:pic>
        <p:nvPicPr>
          <p:cNvPr id="45064" name="Picture 8" descr="http://t1.gstatic.com/images?q=tbn:ANd9GcQbi_Q8e19XZOg_qDTzi9WD4jf5NsiaiGc-wAGBDzwIPGflyBfP"/>
          <p:cNvPicPr>
            <a:picLocks noChangeAspect="1" noChangeArrowheads="1"/>
          </p:cNvPicPr>
          <p:nvPr/>
        </p:nvPicPr>
        <p:blipFill>
          <a:blip r:embed="rId5" cstate="print"/>
          <a:srcRect/>
          <a:stretch>
            <a:fillRect/>
          </a:stretch>
        </p:blipFill>
        <p:spPr bwMode="auto">
          <a:xfrm>
            <a:off x="0" y="3800475"/>
            <a:ext cx="1495425" cy="3057525"/>
          </a:xfrm>
          <a:prstGeom prst="rect">
            <a:avLst/>
          </a:prstGeom>
          <a:noFill/>
        </p:spPr>
      </p:pic>
      <p:pic>
        <p:nvPicPr>
          <p:cNvPr id="45066" name="Picture 10" descr="http://t3.gstatic.com/images?q=tbn:ANd9GcQpFFSvmgkU-3RKhrQwlwfpIMwrRz78OYT0P6ZQYUoHZ2TaRwrEkA"/>
          <p:cNvPicPr>
            <a:picLocks noChangeAspect="1" noChangeArrowheads="1"/>
          </p:cNvPicPr>
          <p:nvPr/>
        </p:nvPicPr>
        <p:blipFill>
          <a:blip r:embed="rId6" cstate="print"/>
          <a:srcRect/>
          <a:stretch>
            <a:fillRect/>
          </a:stretch>
        </p:blipFill>
        <p:spPr bwMode="auto">
          <a:xfrm>
            <a:off x="6400800" y="1676400"/>
            <a:ext cx="2438400" cy="1905001"/>
          </a:xfrm>
          <a:prstGeom prst="rect">
            <a:avLst/>
          </a:prstGeom>
          <a:noFill/>
        </p:spPr>
      </p:pic>
      <p:sp>
        <p:nvSpPr>
          <p:cNvPr id="8" name="TextBox 7"/>
          <p:cNvSpPr txBox="1"/>
          <p:nvPr/>
        </p:nvSpPr>
        <p:spPr>
          <a:xfrm>
            <a:off x="2286000" y="1752600"/>
            <a:ext cx="1752600" cy="923330"/>
          </a:xfrm>
          <a:prstGeom prst="rect">
            <a:avLst/>
          </a:prstGeom>
          <a:noFill/>
        </p:spPr>
        <p:txBody>
          <a:bodyPr wrap="square" rtlCol="0">
            <a:spAutoFit/>
          </a:bodyPr>
          <a:lstStyle/>
          <a:p>
            <a:r>
              <a:rPr lang="en-US" dirty="0" smtClean="0">
                <a:latin typeface="Arial Rounded MT Bold" pitchFamily="34" charset="0"/>
              </a:rPr>
              <a:t>A Barometer Measures Air Pressure</a:t>
            </a:r>
            <a:endParaRPr lang="en-US" dirty="0">
              <a:latin typeface="Arial Rounded MT Bold" pitchFamily="34" charset="0"/>
            </a:endParaRPr>
          </a:p>
        </p:txBody>
      </p:sp>
      <p:sp>
        <p:nvSpPr>
          <p:cNvPr id="10" name="TextBox 9"/>
          <p:cNvSpPr txBox="1"/>
          <p:nvPr/>
        </p:nvSpPr>
        <p:spPr>
          <a:xfrm>
            <a:off x="4648200" y="1752600"/>
            <a:ext cx="2133600" cy="923330"/>
          </a:xfrm>
          <a:prstGeom prst="rect">
            <a:avLst/>
          </a:prstGeom>
          <a:noFill/>
        </p:spPr>
        <p:txBody>
          <a:bodyPr wrap="square" rtlCol="0">
            <a:spAutoFit/>
          </a:bodyPr>
          <a:lstStyle/>
          <a:p>
            <a:r>
              <a:rPr lang="en-US" dirty="0" smtClean="0">
                <a:latin typeface="Arial Rounded MT Bold" pitchFamily="34" charset="0"/>
              </a:rPr>
              <a:t>A </a:t>
            </a:r>
            <a:r>
              <a:rPr lang="en-US" dirty="0" err="1" smtClean="0">
                <a:latin typeface="Arial Rounded MT Bold" pitchFamily="34" charset="0"/>
              </a:rPr>
              <a:t>Psychrometer</a:t>
            </a:r>
            <a:r>
              <a:rPr lang="en-US" dirty="0" smtClean="0">
                <a:latin typeface="Arial Rounded MT Bold" pitchFamily="34" charset="0"/>
              </a:rPr>
              <a:t> Measures Relative Humidity</a:t>
            </a:r>
            <a:endParaRPr lang="en-US" dirty="0">
              <a:latin typeface="Arial Rounded MT Bold" pitchFamily="34" charset="0"/>
            </a:endParaRPr>
          </a:p>
        </p:txBody>
      </p:sp>
      <p:sp>
        <p:nvSpPr>
          <p:cNvPr id="11" name="TextBox 10"/>
          <p:cNvSpPr txBox="1"/>
          <p:nvPr/>
        </p:nvSpPr>
        <p:spPr>
          <a:xfrm>
            <a:off x="4572000" y="5257800"/>
            <a:ext cx="1828800" cy="923330"/>
          </a:xfrm>
          <a:prstGeom prst="rect">
            <a:avLst/>
          </a:prstGeom>
          <a:noFill/>
        </p:spPr>
        <p:txBody>
          <a:bodyPr wrap="square" rtlCol="0">
            <a:spAutoFit/>
          </a:bodyPr>
          <a:lstStyle/>
          <a:p>
            <a:r>
              <a:rPr lang="en-US" dirty="0" smtClean="0">
                <a:latin typeface="Arial Rounded MT Bold" pitchFamily="34" charset="0"/>
              </a:rPr>
              <a:t>A Hygrometer Measures Humidity.</a:t>
            </a:r>
            <a:endParaRPr lang="en-US" dirty="0">
              <a:latin typeface="Arial Rounded MT Bold" pitchFamily="34" charset="0"/>
            </a:endParaRPr>
          </a:p>
        </p:txBody>
      </p:sp>
      <p:sp>
        <p:nvSpPr>
          <p:cNvPr id="12" name="TextBox 11"/>
          <p:cNvSpPr txBox="1"/>
          <p:nvPr/>
        </p:nvSpPr>
        <p:spPr>
          <a:xfrm>
            <a:off x="1600200" y="5257800"/>
            <a:ext cx="1981200" cy="923330"/>
          </a:xfrm>
          <a:prstGeom prst="rect">
            <a:avLst/>
          </a:prstGeom>
          <a:noFill/>
        </p:spPr>
        <p:txBody>
          <a:bodyPr wrap="square" rtlCol="0">
            <a:spAutoFit/>
          </a:bodyPr>
          <a:lstStyle/>
          <a:p>
            <a:r>
              <a:rPr lang="en-US" dirty="0" smtClean="0">
                <a:latin typeface="Arial Rounded MT Bold" pitchFamily="34" charset="0"/>
              </a:rPr>
              <a:t>A Thermometer</a:t>
            </a:r>
          </a:p>
          <a:p>
            <a:r>
              <a:rPr lang="en-US" dirty="0" smtClean="0">
                <a:latin typeface="Arial Rounded MT Bold" pitchFamily="34" charset="0"/>
              </a:rPr>
              <a:t>Measures the</a:t>
            </a:r>
          </a:p>
          <a:p>
            <a:r>
              <a:rPr lang="en-US" dirty="0" smtClean="0">
                <a:latin typeface="Arial Rounded MT Bold" pitchFamily="34" charset="0"/>
              </a:rPr>
              <a:t>Temperature</a:t>
            </a:r>
            <a:endParaRPr lang="en-US" dirty="0">
              <a:latin typeface="Arial Rounded MT Bold" pitchFamily="34" charset="0"/>
            </a:endParaRPr>
          </a:p>
        </p:txBody>
      </p:sp>
      <p:sp>
        <p:nvSpPr>
          <p:cNvPr id="13" name="TextBox 12"/>
          <p:cNvSpPr txBox="1"/>
          <p:nvPr/>
        </p:nvSpPr>
        <p:spPr>
          <a:xfrm>
            <a:off x="4343400" y="3505200"/>
            <a:ext cx="2209800" cy="923330"/>
          </a:xfrm>
          <a:prstGeom prst="rect">
            <a:avLst/>
          </a:prstGeom>
          <a:noFill/>
        </p:spPr>
        <p:txBody>
          <a:bodyPr wrap="square" rtlCol="0">
            <a:spAutoFit/>
          </a:bodyPr>
          <a:lstStyle/>
          <a:p>
            <a:r>
              <a:rPr lang="en-US" dirty="0" smtClean="0">
                <a:latin typeface="Arial Rounded MT Bold" pitchFamily="34" charset="0"/>
              </a:rPr>
              <a:t>An Anemometer Measures Wind Direction</a:t>
            </a:r>
            <a:endParaRPr lang="en-US" dirty="0">
              <a:latin typeface="Arial Rounded MT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24200"/>
            <a:ext cx="8534400" cy="1371600"/>
          </a:xfrm>
        </p:spPr>
        <p:style>
          <a:lnRef idx="1">
            <a:schemeClr val="accent1"/>
          </a:lnRef>
          <a:fillRef idx="2">
            <a:schemeClr val="accent1"/>
          </a:fillRef>
          <a:effectRef idx="1">
            <a:schemeClr val="accent1"/>
          </a:effectRef>
          <a:fontRef idx="minor">
            <a:schemeClr val="dk1"/>
          </a:fontRef>
        </p:style>
        <p:txBody>
          <a:bodyPr>
            <a:normAutofit/>
          </a:bodyPr>
          <a:lstStyle/>
          <a:p>
            <a:r>
              <a:rPr lang="en-US" sz="8000" u="sng" dirty="0" smtClean="0">
                <a:solidFill>
                  <a:srgbClr val="002060"/>
                </a:solidFill>
                <a:latin typeface="Arial Rounded MT Bold" pitchFamily="34" charset="0"/>
              </a:rPr>
              <a:t>WEATHER</a:t>
            </a:r>
            <a:endParaRPr lang="en-US" sz="8000" u="sng" dirty="0">
              <a:solidFill>
                <a:srgbClr val="002060"/>
              </a:solidFill>
              <a:latin typeface="Arial Rounded MT Bold" pitchFamily="34" charset="0"/>
            </a:endParaRPr>
          </a:p>
        </p:txBody>
      </p:sp>
      <p:sp>
        <p:nvSpPr>
          <p:cNvPr id="3" name="Subtitle 2"/>
          <p:cNvSpPr>
            <a:spLocks noGrp="1"/>
          </p:cNvSpPr>
          <p:nvPr>
            <p:ph type="subTitle" idx="1"/>
          </p:nvPr>
        </p:nvSpPr>
        <p:spPr>
          <a:xfrm>
            <a:off x="609600" y="4572000"/>
            <a:ext cx="7924800" cy="1981200"/>
          </a:xfrm>
        </p:spPr>
        <p:txBody>
          <a:bodyPr/>
          <a:lstStyle/>
          <a:p>
            <a:r>
              <a:rPr lang="en-US" sz="3600" dirty="0" smtClean="0">
                <a:solidFill>
                  <a:schemeClr val="tx1"/>
                </a:solidFill>
                <a:latin typeface="Arial Rounded MT Bold" pitchFamily="34" charset="0"/>
              </a:rPr>
              <a:t>The condition of the atmosphere at a particular time and location. </a:t>
            </a:r>
          </a:p>
          <a:p>
            <a:endParaRPr lang="en-US" dirty="0"/>
          </a:p>
        </p:txBody>
      </p:sp>
      <p:pic>
        <p:nvPicPr>
          <p:cNvPr id="11266" name="Picture 2" descr="http://t1.gstatic.com/images?q=tbn:ANd9GcRfxL0LjEr_4HjdEhMOcdqQ0oyOij8aehLUAgwXrtFlYCkMnp5G"/>
          <p:cNvPicPr>
            <a:picLocks noChangeAspect="1" noChangeArrowheads="1"/>
          </p:cNvPicPr>
          <p:nvPr/>
        </p:nvPicPr>
        <p:blipFill>
          <a:blip r:embed="rId2" cstate="print"/>
          <a:srcRect/>
          <a:stretch>
            <a:fillRect/>
          </a:stretch>
        </p:blipFill>
        <p:spPr bwMode="auto">
          <a:xfrm>
            <a:off x="1219200" y="152400"/>
            <a:ext cx="6705600" cy="2895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accent4">
              <a:lumMod val="40000"/>
              <a:lumOff val="60000"/>
            </a:schemeClr>
          </a:solidFill>
          <a:ln w="76200">
            <a:solidFill>
              <a:schemeClr val="tx1"/>
            </a:solidFill>
          </a:ln>
        </p:spPr>
        <p:txBody>
          <a:bodyPr>
            <a:normAutofit fontScale="90000"/>
          </a:bodyPr>
          <a:lstStyle/>
          <a:p>
            <a:r>
              <a:rPr lang="en-US" dirty="0" smtClean="0">
                <a:latin typeface="Arial Rounded MT Bold" pitchFamily="34" charset="0"/>
              </a:rPr>
              <a:t>VIDEO LINKS</a:t>
            </a:r>
            <a:endParaRPr lang="en-US" dirty="0">
              <a:latin typeface="Arial Rounded MT Bold" pitchFamily="34" charset="0"/>
            </a:endParaRPr>
          </a:p>
        </p:txBody>
      </p:sp>
      <p:sp>
        <p:nvSpPr>
          <p:cNvPr id="3" name="Rectangle 2"/>
          <p:cNvSpPr/>
          <p:nvPr/>
        </p:nvSpPr>
        <p:spPr>
          <a:xfrm>
            <a:off x="152400" y="1143000"/>
            <a:ext cx="8763000" cy="646331"/>
          </a:xfrm>
          <a:prstGeom prst="rect">
            <a:avLst/>
          </a:prstGeom>
        </p:spPr>
        <p:txBody>
          <a:bodyPr wrap="square">
            <a:spAutoFit/>
          </a:bodyPr>
          <a:lstStyle/>
          <a:p>
            <a:r>
              <a:rPr lang="en-US" dirty="0" smtClean="0"/>
              <a:t>http://studyjams.scholastic.com/studyjams/jams/science/weather-and-climate/weather-and-climate.htm</a:t>
            </a:r>
            <a:endParaRPr lang="en-US" dirty="0"/>
          </a:p>
        </p:txBody>
      </p:sp>
      <p:sp>
        <p:nvSpPr>
          <p:cNvPr id="4" name="Rectangle 3"/>
          <p:cNvSpPr/>
          <p:nvPr/>
        </p:nvSpPr>
        <p:spPr>
          <a:xfrm>
            <a:off x="152400" y="2133601"/>
            <a:ext cx="8991600" cy="646331"/>
          </a:xfrm>
          <a:prstGeom prst="rect">
            <a:avLst/>
          </a:prstGeom>
        </p:spPr>
        <p:txBody>
          <a:bodyPr wrap="square">
            <a:spAutoFit/>
          </a:bodyPr>
          <a:lstStyle/>
          <a:p>
            <a:r>
              <a:rPr lang="en-US" dirty="0" smtClean="0"/>
              <a:t>http://studyjams.scholastic.com/studyjams/jams/science/weather-and-climate/earths-atmosphere.htm</a:t>
            </a:r>
            <a:endParaRPr lang="en-US" dirty="0"/>
          </a:p>
        </p:txBody>
      </p:sp>
      <p:sp>
        <p:nvSpPr>
          <p:cNvPr id="5" name="Rectangle 4"/>
          <p:cNvSpPr/>
          <p:nvPr/>
        </p:nvSpPr>
        <p:spPr>
          <a:xfrm>
            <a:off x="152400" y="3200400"/>
            <a:ext cx="8686800" cy="646331"/>
          </a:xfrm>
          <a:prstGeom prst="rect">
            <a:avLst/>
          </a:prstGeom>
        </p:spPr>
        <p:txBody>
          <a:bodyPr wrap="square">
            <a:spAutoFit/>
          </a:bodyPr>
          <a:lstStyle/>
          <a:p>
            <a:r>
              <a:rPr lang="en-US" dirty="0" smtClean="0"/>
              <a:t>http://studyjams.scholastic.com/studyjams/jams/science/weather-and-climate/air-masses-and-fronts.htm</a:t>
            </a:r>
            <a:endParaRPr lang="en-US" dirty="0"/>
          </a:p>
        </p:txBody>
      </p:sp>
      <p:sp>
        <p:nvSpPr>
          <p:cNvPr id="6" name="Rectangle 5"/>
          <p:cNvSpPr/>
          <p:nvPr/>
        </p:nvSpPr>
        <p:spPr>
          <a:xfrm>
            <a:off x="152400" y="1752600"/>
            <a:ext cx="8839200" cy="369332"/>
          </a:xfrm>
          <a:prstGeom prst="rect">
            <a:avLst/>
          </a:prstGeom>
        </p:spPr>
        <p:txBody>
          <a:bodyPr wrap="square">
            <a:spAutoFit/>
          </a:bodyPr>
          <a:lstStyle/>
          <a:p>
            <a:r>
              <a:rPr lang="en-US" dirty="0" smtClean="0"/>
              <a:t>http://video.nationalgeographic.com/video/science/earth-sci/climate-weather-sci/</a:t>
            </a:r>
            <a:endParaRPr lang="en-US" dirty="0"/>
          </a:p>
        </p:txBody>
      </p:sp>
      <p:sp>
        <p:nvSpPr>
          <p:cNvPr id="7" name="Rectangle 6"/>
          <p:cNvSpPr/>
          <p:nvPr/>
        </p:nvSpPr>
        <p:spPr>
          <a:xfrm>
            <a:off x="152400" y="2819400"/>
            <a:ext cx="8610600" cy="369332"/>
          </a:xfrm>
          <a:prstGeom prst="rect">
            <a:avLst/>
          </a:prstGeom>
        </p:spPr>
        <p:txBody>
          <a:bodyPr wrap="square">
            <a:spAutoFit/>
          </a:bodyPr>
          <a:lstStyle/>
          <a:p>
            <a:r>
              <a:rPr lang="en-US" dirty="0" smtClean="0"/>
              <a:t>http://video.nationalgeographic.com/video/science/space-sci/solar-system/sun-101-sci/</a:t>
            </a:r>
            <a:endParaRPr lang="en-US" dirty="0"/>
          </a:p>
        </p:txBody>
      </p:sp>
      <p:sp>
        <p:nvSpPr>
          <p:cNvPr id="8" name="Rectangle 7"/>
          <p:cNvSpPr/>
          <p:nvPr/>
        </p:nvSpPr>
        <p:spPr>
          <a:xfrm>
            <a:off x="152400" y="3810000"/>
            <a:ext cx="8534400" cy="369332"/>
          </a:xfrm>
          <a:prstGeom prst="rect">
            <a:avLst/>
          </a:prstGeom>
        </p:spPr>
        <p:txBody>
          <a:bodyPr wrap="square">
            <a:spAutoFit/>
          </a:bodyPr>
          <a:lstStyle/>
          <a:p>
            <a:r>
              <a:rPr lang="en-US" dirty="0" smtClean="0"/>
              <a:t>http://video.nationalgeographic.com/video/science/earth-sci/weather-101-sci/</a:t>
            </a:r>
            <a:endParaRPr lang="en-US" dirty="0"/>
          </a:p>
        </p:txBody>
      </p:sp>
      <p:sp>
        <p:nvSpPr>
          <p:cNvPr id="9" name="Rectangle 8"/>
          <p:cNvSpPr/>
          <p:nvPr/>
        </p:nvSpPr>
        <p:spPr>
          <a:xfrm>
            <a:off x="152400" y="4191000"/>
            <a:ext cx="8763000" cy="646331"/>
          </a:xfrm>
          <a:prstGeom prst="rect">
            <a:avLst/>
          </a:prstGeom>
        </p:spPr>
        <p:txBody>
          <a:bodyPr wrap="square">
            <a:spAutoFit/>
          </a:bodyPr>
          <a:lstStyle/>
          <a:p>
            <a:r>
              <a:rPr lang="en-US" dirty="0" smtClean="0"/>
              <a:t>http://video.nationalgeographic.com/video/environment/environment-natural-disasters/tornadoes/tornadoes-101/</a:t>
            </a:r>
            <a:endParaRPr lang="en-US" dirty="0"/>
          </a:p>
        </p:txBody>
      </p:sp>
      <p:sp>
        <p:nvSpPr>
          <p:cNvPr id="10" name="Rectangle 9"/>
          <p:cNvSpPr/>
          <p:nvPr/>
        </p:nvSpPr>
        <p:spPr>
          <a:xfrm>
            <a:off x="152400" y="4876800"/>
            <a:ext cx="8763000" cy="369332"/>
          </a:xfrm>
          <a:prstGeom prst="rect">
            <a:avLst/>
          </a:prstGeom>
        </p:spPr>
        <p:txBody>
          <a:bodyPr wrap="square">
            <a:spAutoFit/>
          </a:bodyPr>
          <a:lstStyle/>
          <a:p>
            <a:r>
              <a:rPr lang="en-US" dirty="0" smtClean="0"/>
              <a:t>http://video.nationalgeographic.com/video/kids/forces-of-nature-kids/hurricanes-101-kids/</a:t>
            </a:r>
            <a:endParaRPr lang="en-US" dirty="0"/>
          </a:p>
        </p:txBody>
      </p:sp>
      <p:sp>
        <p:nvSpPr>
          <p:cNvPr id="11" name="Rectangle 10"/>
          <p:cNvSpPr/>
          <p:nvPr/>
        </p:nvSpPr>
        <p:spPr>
          <a:xfrm>
            <a:off x="152400" y="5257799"/>
            <a:ext cx="8610600" cy="646331"/>
          </a:xfrm>
          <a:prstGeom prst="rect">
            <a:avLst/>
          </a:prstGeom>
        </p:spPr>
        <p:txBody>
          <a:bodyPr wrap="square">
            <a:spAutoFit/>
          </a:bodyPr>
          <a:lstStyle/>
          <a:p>
            <a:r>
              <a:rPr lang="en-US" dirty="0" smtClean="0"/>
              <a:t>http://video.nationalgeographic.com/video/environment/environment-natural-disasters/hurricanes/katrina-formation/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267200"/>
            <a:ext cx="8534400"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smtClean="0">
                <a:latin typeface="Arial Rounded MT Bold" pitchFamily="34" charset="0"/>
              </a:rPr>
              <a:t>Changes in weather are caused by the movement and interaction of air masses. An    </a:t>
            </a:r>
            <a:r>
              <a:rPr lang="en-US" sz="4000" b="1" u="sng" dirty="0" smtClean="0">
                <a:solidFill>
                  <a:srgbClr val="C00000"/>
                </a:solidFill>
                <a:latin typeface="Arial Rounded MT Bold" pitchFamily="34" charset="0"/>
              </a:rPr>
              <a:t>AIR MASS</a:t>
            </a:r>
            <a:r>
              <a:rPr lang="en-US" sz="4000" u="sng" dirty="0" smtClean="0">
                <a:solidFill>
                  <a:srgbClr val="C00000"/>
                </a:solidFill>
                <a:latin typeface="Arial Rounded MT Bold" pitchFamily="34" charset="0"/>
              </a:rPr>
              <a:t> </a:t>
            </a:r>
            <a:r>
              <a:rPr lang="en-US" sz="4000" dirty="0" smtClean="0">
                <a:solidFill>
                  <a:srgbClr val="C00000"/>
                </a:solidFill>
                <a:latin typeface="Arial Rounded MT Bold" pitchFamily="34" charset="0"/>
              </a:rPr>
              <a:t>  </a:t>
            </a:r>
            <a:r>
              <a:rPr lang="en-US" sz="2400" dirty="0" smtClean="0">
                <a:latin typeface="Arial Rounded MT Bold" pitchFamily="34" charset="0"/>
              </a:rPr>
              <a:t>is a large body of air where temperature and moisture content are similar throughout.</a:t>
            </a:r>
            <a:br>
              <a:rPr lang="en-US" sz="2400" dirty="0" smtClean="0">
                <a:latin typeface="Arial Rounded MT Bold" pitchFamily="34" charset="0"/>
              </a:rPr>
            </a:br>
            <a:r>
              <a:rPr lang="en-US" sz="2400" dirty="0" smtClean="0"/>
              <a:t/>
            </a:r>
            <a:br>
              <a:rPr lang="en-US" sz="2400" dirty="0" smtClean="0"/>
            </a:br>
            <a:endParaRPr lang="en-US" sz="2400" dirty="0"/>
          </a:p>
        </p:txBody>
      </p:sp>
      <p:pic>
        <p:nvPicPr>
          <p:cNvPr id="26626" name="Picture 2" descr="http://my.hrw.com/sh2/sh07_10/student/images/hst/wea/hst_wea_010_a_pop.jpg"/>
          <p:cNvPicPr>
            <a:picLocks noChangeAspect="1" noChangeArrowheads="1"/>
          </p:cNvPicPr>
          <p:nvPr/>
        </p:nvPicPr>
        <p:blipFill>
          <a:blip r:embed="rId2" cstate="print"/>
          <a:srcRect/>
          <a:stretch>
            <a:fillRect/>
          </a:stretch>
        </p:blipFill>
        <p:spPr bwMode="auto">
          <a:xfrm>
            <a:off x="152400" y="228600"/>
            <a:ext cx="8763000" cy="41433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6933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3600" b="1" u="sng" dirty="0" smtClean="0">
                <a:solidFill>
                  <a:schemeClr val="tx1"/>
                </a:solidFill>
                <a:latin typeface="Arial Rounded MT Bold" pitchFamily="34" charset="0"/>
              </a:rPr>
              <a:t>COLD AIR MASSES</a:t>
            </a:r>
            <a:endParaRPr lang="en-US" sz="3600" u="sng" dirty="0" smtClean="0">
              <a:solidFill>
                <a:schemeClr val="tx1"/>
              </a:solidFill>
              <a:latin typeface="Arial Rounded MT Bold" pitchFamily="34" charset="0"/>
            </a:endParaRPr>
          </a:p>
          <a:p>
            <a:r>
              <a:rPr lang="en-US" dirty="0" smtClean="0">
                <a:latin typeface="Arial Rounded MT Bold" pitchFamily="34" charset="0"/>
              </a:rPr>
              <a:t>Most of the cold winter weather in the United States is influenced by three polar air masses. A continental polar (cP) air mass forms over northern Canada, which brings extremely cold winter weather to the United States. In the summer, a cP air mass generally brings cool, dry weather.</a:t>
            </a:r>
          </a:p>
          <a:p>
            <a:r>
              <a:rPr lang="en-US" dirty="0" smtClean="0">
                <a:latin typeface="Arial Rounded MT Bold" pitchFamily="34" charset="0"/>
              </a:rPr>
              <a:t/>
            </a:r>
            <a:br>
              <a:rPr lang="en-US" dirty="0" smtClean="0">
                <a:latin typeface="Arial Rounded MT Bold" pitchFamily="34" charset="0"/>
              </a:rPr>
            </a:br>
            <a:r>
              <a:rPr lang="en-US" dirty="0" smtClean="0">
                <a:latin typeface="Arial Rounded MT Bold" pitchFamily="34" charset="0"/>
              </a:rPr>
              <a:t>A maritime polar (mP) air mass that forms over the North Pacific Ocean is cool and very wet. This air mass brings rain and snow to the Pacific Coast in the winter and cool, foggy weather in the summer.</a:t>
            </a:r>
          </a:p>
          <a:p>
            <a:r>
              <a:rPr lang="en-US" dirty="0" smtClean="0">
                <a:latin typeface="Arial Rounded MT Bold" pitchFamily="34" charset="0"/>
              </a:rPr>
              <a:t/>
            </a:r>
            <a:br>
              <a:rPr lang="en-US" dirty="0" smtClean="0">
                <a:latin typeface="Arial Rounded MT Bold" pitchFamily="34" charset="0"/>
              </a:rPr>
            </a:br>
            <a:r>
              <a:rPr lang="en-US" dirty="0" smtClean="0">
                <a:latin typeface="Arial Rounded MT Bold" pitchFamily="34" charset="0"/>
              </a:rPr>
              <a:t>A maritime polar air mass that forms over the North Atlantic Ocean brings cool, cloudy weather and precipitation to New England in the winter.</a:t>
            </a:r>
            <a:endParaRPr lang="en-US" dirty="0">
              <a:latin typeface="Arial Rounded MT Bold" pitchFamily="34" charset="0"/>
            </a:endParaRPr>
          </a:p>
        </p:txBody>
      </p:sp>
      <p:pic>
        <p:nvPicPr>
          <p:cNvPr id="1026" name="Picture 2" descr="http://t0.gstatic.com/images?q=tbn:ANd9GcT5ODQ8v2fSAbVU4TGSTIIREB_43JxiHmLiKWi8DB_R4eCiVa0iIWmORoZb"/>
          <p:cNvPicPr>
            <a:picLocks noChangeAspect="1" noChangeArrowheads="1"/>
          </p:cNvPicPr>
          <p:nvPr/>
        </p:nvPicPr>
        <p:blipFill>
          <a:blip r:embed="rId2" cstate="print"/>
          <a:srcRect/>
          <a:stretch>
            <a:fillRect/>
          </a:stretch>
        </p:blipFill>
        <p:spPr bwMode="auto">
          <a:xfrm>
            <a:off x="381000" y="3962400"/>
            <a:ext cx="8229600" cy="2895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62401"/>
            <a:ext cx="9144000" cy="36933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endParaRPr lang="en-US" dirty="0" smtClean="0">
              <a:latin typeface="Arial Rounded MT Bold" pitchFamily="34" charset="0"/>
            </a:endParaRPr>
          </a:p>
          <a:p>
            <a:r>
              <a:rPr lang="en-US" dirty="0" smtClean="0">
                <a:latin typeface="Arial Rounded MT Bold" pitchFamily="34" charset="0"/>
              </a:rPr>
              <a:t>Four warm air masses influence the weather in the United States. A maritime tropical (mT) air mass that develops over warm areas in the Pacific Ocean and</a:t>
            </a:r>
          </a:p>
          <a:p>
            <a:r>
              <a:rPr lang="en-US" dirty="0" smtClean="0">
                <a:latin typeface="Arial Rounded MT Bold" pitchFamily="34" charset="0"/>
              </a:rPr>
              <a:t>other maritime tropical air masses develop over the warm waters of the Gulf of Mexico and the Atlantic Ocean. These air masses move north across the East Coast and into the Midwest. In the summer, they bring hot and humid weather, hurricanes, and thunderstorms. In the winter, they bring mild, often cloudy weather. A continental tropical (cT) air mass forms over the deserts of northern Mexico and the southwestern United States. This air mass moves northward and brings clear, dry, and hot weather in the summer.</a:t>
            </a:r>
          </a:p>
          <a:p>
            <a:endParaRPr lang="en-US" dirty="0" smtClean="0">
              <a:latin typeface="Arial Rounded MT Bold" pitchFamily="34" charset="0"/>
            </a:endParaRPr>
          </a:p>
          <a:p>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pic>
        <p:nvPicPr>
          <p:cNvPr id="29700" name="Picture 4" descr="http://www.physicalgeography.net/fundamentals/images/airmasses.GIF"/>
          <p:cNvPicPr>
            <a:picLocks noChangeAspect="1" noChangeArrowheads="1"/>
          </p:cNvPicPr>
          <p:nvPr/>
        </p:nvPicPr>
        <p:blipFill>
          <a:blip r:embed="rId2" cstate="print"/>
          <a:srcRect/>
          <a:stretch>
            <a:fillRect/>
          </a:stretch>
        </p:blipFill>
        <p:spPr bwMode="auto">
          <a:xfrm>
            <a:off x="381000" y="685800"/>
            <a:ext cx="8382000" cy="3276600"/>
          </a:xfrm>
          <a:prstGeom prst="rect">
            <a:avLst/>
          </a:prstGeom>
          <a:noFill/>
        </p:spPr>
      </p:pic>
      <p:sp>
        <p:nvSpPr>
          <p:cNvPr id="6" name="TextBox 5"/>
          <p:cNvSpPr txBox="1"/>
          <p:nvPr/>
        </p:nvSpPr>
        <p:spPr>
          <a:xfrm>
            <a:off x="381000" y="1"/>
            <a:ext cx="8382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u="sng" dirty="0" smtClean="0">
                <a:solidFill>
                  <a:schemeClr val="tx1"/>
                </a:solidFill>
                <a:latin typeface="Arial Rounded MT Bold" pitchFamily="34" charset="0"/>
              </a:rPr>
              <a:t>WARM AIR MASSES</a:t>
            </a:r>
            <a:endParaRPr lang="en-US" sz="3600" u="sng"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1002">
            <a:schemeClr val="dk1"/>
          </a:fillRef>
          <a:effectRef idx="3">
            <a:schemeClr val="accent6"/>
          </a:effectRef>
          <a:fontRef idx="minor">
            <a:schemeClr val="lt1"/>
          </a:fontRef>
        </p:style>
        <p:txBody>
          <a:bodyPr>
            <a:normAutofit/>
          </a:bodyPr>
          <a:lstStyle/>
          <a:p>
            <a:r>
              <a:rPr lang="en-US" sz="6000" u="sng" dirty="0" smtClean="0">
                <a:solidFill>
                  <a:schemeClr val="tx1"/>
                </a:solidFill>
                <a:latin typeface="Arial Rounded MT Bold" pitchFamily="34" charset="0"/>
              </a:rPr>
              <a:t>FRONTS</a:t>
            </a:r>
            <a:endParaRPr lang="en-US" sz="6000" u="sng" dirty="0">
              <a:solidFill>
                <a:schemeClr val="tx1"/>
              </a:solidFill>
              <a:latin typeface="Arial Rounded MT Bold" pitchFamily="34" charset="0"/>
            </a:endParaRPr>
          </a:p>
        </p:txBody>
      </p:sp>
      <p:pic>
        <p:nvPicPr>
          <p:cNvPr id="2050" name="Picture 2" descr="http://my.hrw.com/sh2/sh07_10/student/images/hst/wea/hst_wea_012_a_pop.jpg"/>
          <p:cNvPicPr>
            <a:picLocks noChangeAspect="1" noChangeArrowheads="1"/>
          </p:cNvPicPr>
          <p:nvPr/>
        </p:nvPicPr>
        <p:blipFill>
          <a:blip r:embed="rId2" cstate="print"/>
          <a:srcRect/>
          <a:stretch>
            <a:fillRect/>
          </a:stretch>
        </p:blipFill>
        <p:spPr bwMode="auto">
          <a:xfrm>
            <a:off x="0" y="2743200"/>
            <a:ext cx="9144000" cy="4114800"/>
          </a:xfrm>
          <a:prstGeom prst="rect">
            <a:avLst/>
          </a:prstGeom>
          <a:noFill/>
        </p:spPr>
      </p:pic>
      <p:sp>
        <p:nvSpPr>
          <p:cNvPr id="4" name="TextBox 3"/>
          <p:cNvSpPr txBox="1"/>
          <p:nvPr/>
        </p:nvSpPr>
        <p:spPr>
          <a:xfrm>
            <a:off x="533400" y="1600200"/>
            <a:ext cx="7924800" cy="107721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200" dirty="0" smtClean="0">
                <a:latin typeface="Arial Rounded MT Bold" pitchFamily="34" charset="0"/>
              </a:rPr>
              <a:t>The Area Where Two Types of Air Masses Meet</a:t>
            </a:r>
            <a:endParaRPr lang="en-US" sz="3200" dirty="0">
              <a:latin typeface="Arial Rounded MT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style>
          <a:lnRef idx="0">
            <a:schemeClr val="accent4"/>
          </a:lnRef>
          <a:fillRef idx="3">
            <a:schemeClr val="accent4"/>
          </a:fillRef>
          <a:effectRef idx="3">
            <a:schemeClr val="accent4"/>
          </a:effectRef>
          <a:fontRef idx="minor">
            <a:schemeClr val="lt1"/>
          </a:fontRef>
        </p:style>
        <p:txBody>
          <a:bodyPr/>
          <a:lstStyle/>
          <a:p>
            <a:r>
              <a:rPr lang="en-US" u="sng" dirty="0" smtClean="0">
                <a:solidFill>
                  <a:schemeClr val="tx1"/>
                </a:solidFill>
                <a:latin typeface="Arial Rounded MT Bold" pitchFamily="34" charset="0"/>
              </a:rPr>
              <a:t>COLD FRONT</a:t>
            </a:r>
            <a:endParaRPr lang="en-US" u="sng" dirty="0">
              <a:solidFill>
                <a:schemeClr val="tx1"/>
              </a:solidFill>
              <a:latin typeface="Arial Rounded MT Bold" pitchFamily="34" charset="0"/>
            </a:endParaRPr>
          </a:p>
        </p:txBody>
      </p:sp>
      <p:pic>
        <p:nvPicPr>
          <p:cNvPr id="30722" name="Picture 2" descr="http://t2.gstatic.com/images?q=tbn:ANd9GcSwaT6TfSKkrlT8DhyBlzhaarsUbqXWdx7pH57g-0mycB07NEGK"/>
          <p:cNvPicPr>
            <a:picLocks noChangeAspect="1" noChangeArrowheads="1"/>
          </p:cNvPicPr>
          <p:nvPr/>
        </p:nvPicPr>
        <p:blipFill>
          <a:blip r:embed="rId2" cstate="print"/>
          <a:srcRect/>
          <a:stretch>
            <a:fillRect/>
          </a:stretch>
        </p:blipFill>
        <p:spPr bwMode="auto">
          <a:xfrm>
            <a:off x="0" y="3200400"/>
            <a:ext cx="6553200" cy="3657600"/>
          </a:xfrm>
          <a:prstGeom prst="rect">
            <a:avLst/>
          </a:prstGeom>
          <a:noFill/>
        </p:spPr>
      </p:pic>
      <p:pic>
        <p:nvPicPr>
          <p:cNvPr id="30724" name="Picture 4" descr="http://t3.gstatic.com/images?q=tbn:ANd9GcRzydLqL7ZjrH0xPJHKviAF969LPEREDX-L2Me9VGgtxtKp1UET"/>
          <p:cNvPicPr>
            <a:picLocks noChangeAspect="1" noChangeArrowheads="1"/>
          </p:cNvPicPr>
          <p:nvPr/>
        </p:nvPicPr>
        <p:blipFill>
          <a:blip r:embed="rId3" cstate="print"/>
          <a:srcRect/>
          <a:stretch>
            <a:fillRect/>
          </a:stretch>
        </p:blipFill>
        <p:spPr bwMode="auto">
          <a:xfrm>
            <a:off x="0" y="1219200"/>
            <a:ext cx="6553200" cy="1981200"/>
          </a:xfrm>
          <a:prstGeom prst="rect">
            <a:avLst/>
          </a:prstGeom>
          <a:noFill/>
        </p:spPr>
      </p:pic>
      <p:sp>
        <p:nvSpPr>
          <p:cNvPr id="5" name="Rectangle 4"/>
          <p:cNvSpPr/>
          <p:nvPr/>
        </p:nvSpPr>
        <p:spPr>
          <a:xfrm>
            <a:off x="6629400" y="1219200"/>
            <a:ext cx="2362200" cy="6186309"/>
          </a:xfrm>
          <a:prstGeom prst="rect">
            <a:avLst/>
          </a:prstGeom>
        </p:spPr>
        <p:txBody>
          <a:bodyPr wrap="square">
            <a:spAutoFit/>
          </a:bodyPr>
          <a:lstStyle/>
          <a:p>
            <a:r>
              <a:rPr lang="en-US" dirty="0" smtClean="0">
                <a:latin typeface="Arial Rounded MT Bold" pitchFamily="34" charset="0"/>
              </a:rPr>
              <a:t>A cold front forms where cold air moves under warm air, which is less dense, and pushes the warm air up. </a:t>
            </a:r>
            <a:r>
              <a:rPr lang="en-US" dirty="0" smtClean="0">
                <a:solidFill>
                  <a:srgbClr val="7030A0"/>
                </a:solidFill>
                <a:latin typeface="Arial Rounded MT Bold" pitchFamily="34" charset="0"/>
              </a:rPr>
              <a:t>Cold fronts can move quickly and bring thunderstorms, heavy rain, or snow. </a:t>
            </a:r>
            <a:r>
              <a:rPr lang="en-US" dirty="0" smtClean="0">
                <a:latin typeface="Arial Rounded MT Bold" pitchFamily="34" charset="0"/>
              </a:rPr>
              <a:t>Cooler weather usually follows a cold front because the air mass behind the cold front is cooler and drier than the air mass that it is replacing.</a:t>
            </a:r>
          </a:p>
          <a:p>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2.gstatic.com/images?q=tbn:ANd9GcSwaT6TfSKkrlT8DhyBlzhaarsUbqXWdx7pH57g-0mycB07NEGK"/>
          <p:cNvPicPr>
            <a:picLocks noChangeAspect="1" noChangeArrowheads="1"/>
          </p:cNvPicPr>
          <p:nvPr/>
        </p:nvPicPr>
        <p:blipFill>
          <a:blip r:embed="rId2" cstate="print"/>
          <a:srcRect/>
          <a:stretch>
            <a:fillRect/>
          </a:stretch>
        </p:blipFill>
        <p:spPr bwMode="auto">
          <a:xfrm>
            <a:off x="0" y="3200400"/>
            <a:ext cx="6248400" cy="3657600"/>
          </a:xfrm>
          <a:prstGeom prst="rect">
            <a:avLst/>
          </a:prstGeom>
          <a:noFill/>
        </p:spPr>
      </p:pic>
      <p:sp>
        <p:nvSpPr>
          <p:cNvPr id="3" name="Title 2"/>
          <p:cNvSpPr>
            <a:spLocks noGrp="1"/>
          </p:cNvSpPr>
          <p:nvPr>
            <p:ph type="title"/>
          </p:nvPr>
        </p:nvSpPr>
        <p:spPr>
          <a:xfrm>
            <a:off x="457200" y="0"/>
            <a:ext cx="8229600" cy="990600"/>
          </a:xfrm>
        </p:spPr>
        <p:style>
          <a:lnRef idx="0">
            <a:schemeClr val="accent2"/>
          </a:lnRef>
          <a:fillRef idx="3">
            <a:schemeClr val="accent2"/>
          </a:fillRef>
          <a:effectRef idx="3">
            <a:schemeClr val="accent2"/>
          </a:effectRef>
          <a:fontRef idx="minor">
            <a:schemeClr val="lt1"/>
          </a:fontRef>
        </p:style>
        <p:txBody>
          <a:bodyPr/>
          <a:lstStyle/>
          <a:p>
            <a:r>
              <a:rPr lang="en-US" u="sng" dirty="0" smtClean="0">
                <a:solidFill>
                  <a:schemeClr val="tx1"/>
                </a:solidFill>
                <a:latin typeface="Arial Rounded MT Bold" pitchFamily="34" charset="0"/>
              </a:rPr>
              <a:t>WARM FRONT</a:t>
            </a:r>
            <a:endParaRPr lang="en-US" u="sng" dirty="0">
              <a:solidFill>
                <a:schemeClr val="tx1"/>
              </a:solidFill>
              <a:latin typeface="Arial Rounded MT Bold" pitchFamily="34" charset="0"/>
            </a:endParaRPr>
          </a:p>
        </p:txBody>
      </p:sp>
      <p:pic>
        <p:nvPicPr>
          <p:cNvPr id="31748" name="Picture 4" descr="http://t2.gstatic.com/images?q=tbn:ANd9GcSAyGM4EgJ6zuWzzngK7uohy0R0YyffoAhLP-V3-ctGACAMf22b"/>
          <p:cNvPicPr>
            <a:picLocks noChangeAspect="1" noChangeArrowheads="1"/>
          </p:cNvPicPr>
          <p:nvPr/>
        </p:nvPicPr>
        <p:blipFill>
          <a:blip r:embed="rId3" cstate="print"/>
          <a:srcRect/>
          <a:stretch>
            <a:fillRect/>
          </a:stretch>
        </p:blipFill>
        <p:spPr bwMode="auto">
          <a:xfrm>
            <a:off x="0" y="1066800"/>
            <a:ext cx="6324600" cy="2133600"/>
          </a:xfrm>
          <a:prstGeom prst="rect">
            <a:avLst/>
          </a:prstGeom>
          <a:noFill/>
        </p:spPr>
      </p:pic>
      <p:sp>
        <p:nvSpPr>
          <p:cNvPr id="5" name="Rectangle 4"/>
          <p:cNvSpPr/>
          <p:nvPr/>
        </p:nvSpPr>
        <p:spPr>
          <a:xfrm>
            <a:off x="6400800" y="1066800"/>
            <a:ext cx="2743200" cy="5632311"/>
          </a:xfrm>
          <a:prstGeom prst="rect">
            <a:avLst/>
          </a:prstGeom>
        </p:spPr>
        <p:txBody>
          <a:bodyPr wrap="square">
            <a:spAutoFit/>
          </a:bodyPr>
          <a:lstStyle/>
          <a:p>
            <a:r>
              <a:rPr lang="en-US" sz="2400" dirty="0" smtClean="0">
                <a:latin typeface="Arial Rounded MT Bold" pitchFamily="34" charset="0"/>
              </a:rPr>
              <a:t>A warm front forms where warm air moves over cold, denser air. In a warm front, the warm air gradually replaces the cold air. </a:t>
            </a:r>
            <a:r>
              <a:rPr lang="en-US" sz="2400" dirty="0" smtClean="0">
                <a:solidFill>
                  <a:srgbClr val="C00000"/>
                </a:solidFill>
                <a:latin typeface="Arial Rounded MT Bold" pitchFamily="34" charset="0"/>
              </a:rPr>
              <a:t>Warm fronts generally bring drizzly rain and are followed by clear and warm weather.</a:t>
            </a:r>
            <a:endParaRPr lang="en-US" sz="2400" dirty="0">
              <a:solidFill>
                <a:srgbClr val="C00000"/>
              </a:solidFill>
              <a:latin typeface="Arial Rounded MT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style>
          <a:lnRef idx="0">
            <a:schemeClr val="accent3"/>
          </a:lnRef>
          <a:fillRef idx="3">
            <a:schemeClr val="accent3"/>
          </a:fillRef>
          <a:effectRef idx="3">
            <a:schemeClr val="accent3"/>
          </a:effectRef>
          <a:fontRef idx="minor">
            <a:schemeClr val="lt1"/>
          </a:fontRef>
        </p:style>
        <p:txBody>
          <a:bodyPr/>
          <a:lstStyle/>
          <a:p>
            <a:r>
              <a:rPr lang="en-US" u="sng" dirty="0" smtClean="0">
                <a:solidFill>
                  <a:schemeClr val="tx1"/>
                </a:solidFill>
                <a:latin typeface="Arial Rounded MT Bold" pitchFamily="34" charset="0"/>
              </a:rPr>
              <a:t>OCCLUDED FRONT</a:t>
            </a:r>
            <a:endParaRPr lang="en-US" u="sng" dirty="0">
              <a:solidFill>
                <a:schemeClr val="tx1"/>
              </a:solidFill>
              <a:latin typeface="Arial Rounded MT Bold" pitchFamily="34" charset="0"/>
            </a:endParaRPr>
          </a:p>
        </p:txBody>
      </p:sp>
      <p:pic>
        <p:nvPicPr>
          <p:cNvPr id="32770" name="Picture 2" descr="http://t2.gstatic.com/images?q=tbn:ANd9GcSHcVmZxa1NZELOsGL0BMVXAQzfpaHdhtdkq-7NXDkGqgZvgeCYkA"/>
          <p:cNvPicPr>
            <a:picLocks noChangeAspect="1" noChangeArrowheads="1"/>
          </p:cNvPicPr>
          <p:nvPr/>
        </p:nvPicPr>
        <p:blipFill>
          <a:blip r:embed="rId2" cstate="print"/>
          <a:srcRect/>
          <a:stretch>
            <a:fillRect/>
          </a:stretch>
        </p:blipFill>
        <p:spPr bwMode="auto">
          <a:xfrm>
            <a:off x="3124200" y="1143000"/>
            <a:ext cx="5867400" cy="2057400"/>
          </a:xfrm>
          <a:prstGeom prst="rect">
            <a:avLst/>
          </a:prstGeom>
          <a:noFill/>
        </p:spPr>
      </p:pic>
      <p:pic>
        <p:nvPicPr>
          <p:cNvPr id="32772" name="Picture 4" descr="http://t2.gstatic.com/images?q=tbn:ANd9GcQocZecrho-C0fqEt1O0BQQHbGD6Je2uz7vdsNRKKrt71q5n-pG"/>
          <p:cNvPicPr>
            <a:picLocks noChangeAspect="1" noChangeArrowheads="1"/>
          </p:cNvPicPr>
          <p:nvPr/>
        </p:nvPicPr>
        <p:blipFill>
          <a:blip r:embed="rId3" cstate="print"/>
          <a:srcRect/>
          <a:stretch>
            <a:fillRect/>
          </a:stretch>
        </p:blipFill>
        <p:spPr bwMode="auto">
          <a:xfrm>
            <a:off x="3124200" y="3200400"/>
            <a:ext cx="5867400" cy="3657600"/>
          </a:xfrm>
          <a:prstGeom prst="rect">
            <a:avLst/>
          </a:prstGeom>
          <a:noFill/>
        </p:spPr>
      </p:pic>
      <p:sp>
        <p:nvSpPr>
          <p:cNvPr id="5" name="Rectangle 4"/>
          <p:cNvSpPr/>
          <p:nvPr/>
        </p:nvSpPr>
        <p:spPr>
          <a:xfrm>
            <a:off x="0" y="1219200"/>
            <a:ext cx="3124200" cy="5078313"/>
          </a:xfrm>
          <a:prstGeom prst="rect">
            <a:avLst/>
          </a:prstGeom>
        </p:spPr>
        <p:txBody>
          <a:bodyPr wrap="square">
            <a:spAutoFit/>
          </a:bodyPr>
          <a:lstStyle/>
          <a:p>
            <a:r>
              <a:rPr lang="en-US" dirty="0" smtClean="0">
                <a:latin typeface="Arial Rounded MT Bold" pitchFamily="34" charset="0"/>
              </a:rPr>
              <a:t>An occluded front forms when a warm air mass is caught between two colder air masses. The coldest air mass moves under and pushes up the warm air mass. The coldest air mass then moves forward until it meets a cold air mass that is warmer and less dense. The colder of these two air masses moves under and pushes up the warmer air mass. </a:t>
            </a:r>
            <a:r>
              <a:rPr lang="en-US" dirty="0" smtClean="0">
                <a:solidFill>
                  <a:srgbClr val="0070C0"/>
                </a:solidFill>
                <a:latin typeface="Arial Rounded MT Bold" pitchFamily="34" charset="0"/>
              </a:rPr>
              <a:t>An occluded front has cool temperatures and large amounts of rain and snow.</a:t>
            </a:r>
            <a:endParaRPr lang="en-US" dirty="0">
              <a:solidFill>
                <a:srgbClr val="0070C0"/>
              </a:solidFill>
              <a:latin typeface="Arial Rounded MT Bold"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1015</Words>
  <Application>Microsoft Office PowerPoint</Application>
  <PresentationFormat>On-screen Show (4:3)</PresentationFormat>
  <Paragraphs>55</Paragraphs>
  <Slides>20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Arial Rounded MT Bold</vt:lpstr>
      <vt:lpstr>Calibri</vt:lpstr>
      <vt:lpstr>Office Theme</vt:lpstr>
      <vt:lpstr>iRespondQuestionMaster</vt:lpstr>
      <vt:lpstr>iRespondGraphMaster</vt:lpstr>
      <vt:lpstr>METEOROLOGY</vt:lpstr>
      <vt:lpstr>WEATHER</vt:lpstr>
      <vt:lpstr>PowerPoint Presentation</vt:lpstr>
      <vt:lpstr>PowerPoint Presentation</vt:lpstr>
      <vt:lpstr>PowerPoint Presentation</vt:lpstr>
      <vt:lpstr>FRONTS</vt:lpstr>
      <vt:lpstr>COLD FRONT</vt:lpstr>
      <vt:lpstr>WARM FRONT</vt:lpstr>
      <vt:lpstr>OCCLUDED FRONT</vt:lpstr>
      <vt:lpstr>STATIONARY FRONT</vt:lpstr>
      <vt:lpstr>PowerPoint Presentation</vt:lpstr>
      <vt:lpstr>THUNDERSTORM</vt:lpstr>
      <vt:lpstr>LIGHTNING</vt:lpstr>
      <vt:lpstr>TORNADO</vt:lpstr>
      <vt:lpstr>How A Tornado Forms</vt:lpstr>
      <vt:lpstr>HURRICANE</vt:lpstr>
      <vt:lpstr>How A Hurricane Forms</vt:lpstr>
      <vt:lpstr>PowerPoint Presentation</vt:lpstr>
      <vt:lpstr>Tools for Measuring  The Weather</vt:lpstr>
      <vt:lpstr>VIDEO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dc:title>
  <dc:creator>Ronda</dc:creator>
  <cp:lastModifiedBy>Laquincia Brown</cp:lastModifiedBy>
  <cp:revision>89</cp:revision>
  <dcterms:created xsi:type="dcterms:W3CDTF">2012-02-19T16:40:17Z</dcterms:created>
  <dcterms:modified xsi:type="dcterms:W3CDTF">2017-11-08T13:24:25Z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