
<file path=[Content_Types].xml><?xml version="1.0" encoding="utf-8"?>
<Types xmlns="http://schemas.openxmlformats.org/package/2006/content-types">
  <Default Extension="jfif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43"/>
  </p:notesMasterIdLst>
  <p:sldIdLst>
    <p:sldId id="342" r:id="rId2"/>
    <p:sldId id="343" r:id="rId3"/>
    <p:sldId id="308" r:id="rId4"/>
    <p:sldId id="352" r:id="rId5"/>
    <p:sldId id="353" r:id="rId6"/>
    <p:sldId id="347" r:id="rId7"/>
    <p:sldId id="351" r:id="rId8"/>
    <p:sldId id="270" r:id="rId9"/>
    <p:sldId id="287" r:id="rId10"/>
    <p:sldId id="314" r:id="rId11"/>
    <p:sldId id="294" r:id="rId12"/>
    <p:sldId id="298" r:id="rId13"/>
    <p:sldId id="313" r:id="rId14"/>
    <p:sldId id="315" r:id="rId15"/>
    <p:sldId id="316" r:id="rId16"/>
    <p:sldId id="317" r:id="rId17"/>
    <p:sldId id="318" r:id="rId18"/>
    <p:sldId id="319" r:id="rId19"/>
    <p:sldId id="321" r:id="rId20"/>
    <p:sldId id="320" r:id="rId21"/>
    <p:sldId id="341" r:id="rId22"/>
    <p:sldId id="340" r:id="rId23"/>
    <p:sldId id="322" r:id="rId24"/>
    <p:sldId id="323" r:id="rId25"/>
    <p:sldId id="324" r:id="rId26"/>
    <p:sldId id="325" r:id="rId27"/>
    <p:sldId id="326" r:id="rId28"/>
    <p:sldId id="327" r:id="rId29"/>
    <p:sldId id="328" r:id="rId30"/>
    <p:sldId id="329" r:id="rId31"/>
    <p:sldId id="330" r:id="rId32"/>
    <p:sldId id="331" r:id="rId33"/>
    <p:sldId id="332" r:id="rId34"/>
    <p:sldId id="333" r:id="rId35"/>
    <p:sldId id="334" r:id="rId36"/>
    <p:sldId id="335" r:id="rId37"/>
    <p:sldId id="336" r:id="rId38"/>
    <p:sldId id="337" r:id="rId39"/>
    <p:sldId id="338" r:id="rId40"/>
    <p:sldId id="263" r:id="rId41"/>
    <p:sldId id="278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927" autoAdjust="0"/>
    <p:restoredTop sz="90000" autoAdjust="0"/>
  </p:normalViewPr>
  <p:slideViewPr>
    <p:cSldViewPr showGuides="1">
      <p:cViewPr>
        <p:scale>
          <a:sx n="110" d="100"/>
          <a:sy n="110" d="100"/>
        </p:scale>
        <p:origin x="512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Grading </a:t>
            </a:r>
            <a:r>
              <a:rPr lang="en-US" sz="2400" dirty="0">
                <a:latin typeface="Bahnschrift SemiCondensed"/>
              </a:rPr>
              <a:t>Percentages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Grading Percentages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A31-4962-8C4E-B39C26194E85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A31-4962-8C4E-B39C26194E85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A31-4962-8C4E-B39C26194E85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A31-4962-8C4E-B39C26194E85}"/>
              </c:ext>
            </c:extLst>
          </c:dPt>
          <c:cat>
            <c:strRef>
              <c:f>Sheet1!$A$2:$A$5</c:f>
              <c:strCache>
                <c:ptCount val="2"/>
                <c:pt idx="0">
                  <c:v>Summative</c:v>
                </c:pt>
                <c:pt idx="1">
                  <c:v>Formative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AF-4EFB-891D-D6BF1FD2E0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hnschrift SemiCondensed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61BF1-5FFF-4FBB-A9B4-964B31472993}" type="datetimeFigureOut">
              <a:rPr lang="en-US" smtClean="0"/>
              <a:t>8/8/2019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443A2-EA61-4B12-AD16-6DDC3DA36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685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/>
              <a:t>Faded background picture</a:t>
            </a:r>
            <a:endParaRPr lang="en-US" sz="1400" b="1" baseline="0" dirty="0"/>
          </a:p>
          <a:p>
            <a:r>
              <a:rPr lang="en-US" sz="1400" b="0" baseline="0" dirty="0"/>
              <a:t>(Basic)</a:t>
            </a:r>
            <a:endParaRPr lang="en-US" sz="1200" b="1" baseline="0" dirty="0"/>
          </a:p>
          <a:p>
            <a:r>
              <a:rPr lang="en-US" sz="1200" b="0" dirty="0"/>
              <a:t>To reproduce the background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/>
              <a:t>On the </a:t>
            </a:r>
            <a:r>
              <a:rPr lang="en-US" sz="1200" b="1" baseline="0" dirty="0"/>
              <a:t>Home</a:t>
            </a:r>
            <a:r>
              <a:rPr lang="en-US" sz="1200" baseline="0" dirty="0"/>
              <a:t> tab, in the </a:t>
            </a:r>
            <a:r>
              <a:rPr lang="en-US" sz="1200" b="1" baseline="0" dirty="0"/>
              <a:t>Slides</a:t>
            </a:r>
            <a:r>
              <a:rPr lang="en-US" sz="1200" baseline="0" dirty="0"/>
              <a:t> group, click </a:t>
            </a:r>
            <a:r>
              <a:rPr lang="en-US" sz="1200" b="1" baseline="0" dirty="0"/>
              <a:t>Layout</a:t>
            </a:r>
            <a:r>
              <a:rPr lang="en-US" sz="1200" baseline="0" dirty="0"/>
              <a:t> and then click </a:t>
            </a:r>
            <a:r>
              <a:rPr lang="en-US" sz="1200" b="1" baseline="0" dirty="0"/>
              <a:t>Blank</a:t>
            </a:r>
            <a:r>
              <a:rPr lang="en-US" sz="1200" baseline="0" dirty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Right-click the slide</a:t>
            </a:r>
            <a:r>
              <a:rPr lang="en-US" sz="1200" b="0" baseline="0" dirty="0"/>
              <a:t> and click </a:t>
            </a:r>
            <a:r>
              <a:rPr lang="en-US" sz="1200" b="1" dirty="0"/>
              <a:t>Format</a:t>
            </a:r>
            <a:r>
              <a:rPr lang="en-US" sz="1200" b="0" baseline="0" dirty="0"/>
              <a:t> </a:t>
            </a:r>
            <a:r>
              <a:rPr lang="en-US" sz="1200" b="1" baseline="0" dirty="0"/>
              <a:t>Background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Format Background</a:t>
            </a:r>
            <a:r>
              <a:rPr lang="en-US" sz="1200" b="0" baseline="0" dirty="0"/>
              <a:t> dialog box, click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in the left pane. In the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pane, select </a:t>
            </a:r>
            <a:r>
              <a:rPr lang="en-US" sz="1200" b="1" baseline="0" dirty="0"/>
              <a:t>Picture or texture fill</a:t>
            </a:r>
            <a:r>
              <a:rPr lang="en-US" sz="1200" b="0" baseline="0" dirty="0"/>
              <a:t>, and then under </a:t>
            </a:r>
            <a:r>
              <a:rPr lang="en-US" sz="1200" b="1" baseline="0" dirty="0"/>
              <a:t>Insert from</a:t>
            </a:r>
            <a:r>
              <a:rPr lang="en-US" sz="1200" b="0" baseline="0" dirty="0"/>
              <a:t>, click </a:t>
            </a:r>
            <a:r>
              <a:rPr lang="en-US" sz="1200" b="1" baseline="0" dirty="0"/>
              <a:t>File</a:t>
            </a:r>
            <a:r>
              <a:rPr lang="en-US" sz="1200" b="0" baseline="0" dirty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Insert Picture </a:t>
            </a:r>
            <a:r>
              <a:rPr lang="en-US" sz="1200" b="0" baseline="0" dirty="0"/>
              <a:t>dialog box, select a picture, and then click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Also  in the </a:t>
            </a:r>
            <a:r>
              <a:rPr lang="en-US" sz="1200" b="1" baseline="0" dirty="0"/>
              <a:t>Format Background </a:t>
            </a:r>
            <a:r>
              <a:rPr lang="en-US" sz="1200" b="0" baseline="0" dirty="0"/>
              <a:t>dialog box, in the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pane, in the </a:t>
            </a:r>
            <a:r>
              <a:rPr lang="en-US" sz="1200" b="1" baseline="0" dirty="0"/>
              <a:t>Transparency</a:t>
            </a:r>
            <a:r>
              <a:rPr lang="en-US" sz="1200" b="0" baseline="0" dirty="0"/>
              <a:t> box, enter </a:t>
            </a:r>
            <a:r>
              <a:rPr lang="en-US" sz="1200" b="1" baseline="0" dirty="0"/>
              <a:t>85%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en-US" sz="1200" b="0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443A2-EA61-4B12-AD16-6DDC3DA36F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70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/>
              <a:t>Faded background picture</a:t>
            </a:r>
            <a:endParaRPr lang="en-US" sz="1400" b="1" baseline="0" dirty="0"/>
          </a:p>
          <a:p>
            <a:r>
              <a:rPr lang="en-US" sz="1400" b="0" baseline="0" dirty="0"/>
              <a:t>(Basic)</a:t>
            </a:r>
            <a:endParaRPr lang="en-US" sz="1200" b="1" baseline="0" dirty="0"/>
          </a:p>
          <a:p>
            <a:r>
              <a:rPr lang="en-US" sz="1200" b="0" dirty="0"/>
              <a:t>To reproduce the background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/>
              <a:t>On the </a:t>
            </a:r>
            <a:r>
              <a:rPr lang="en-US" sz="1200" b="1" baseline="0" dirty="0"/>
              <a:t>Home</a:t>
            </a:r>
            <a:r>
              <a:rPr lang="en-US" sz="1200" baseline="0" dirty="0"/>
              <a:t> tab, in the </a:t>
            </a:r>
            <a:r>
              <a:rPr lang="en-US" sz="1200" b="1" baseline="0" dirty="0"/>
              <a:t>Slides</a:t>
            </a:r>
            <a:r>
              <a:rPr lang="en-US" sz="1200" baseline="0" dirty="0"/>
              <a:t> group, click </a:t>
            </a:r>
            <a:r>
              <a:rPr lang="en-US" sz="1200" b="1" baseline="0" dirty="0"/>
              <a:t>Layout</a:t>
            </a:r>
            <a:r>
              <a:rPr lang="en-US" sz="1200" baseline="0" dirty="0"/>
              <a:t> and then click </a:t>
            </a:r>
            <a:r>
              <a:rPr lang="en-US" sz="1200" b="1" baseline="0" dirty="0"/>
              <a:t>Blank</a:t>
            </a:r>
            <a:r>
              <a:rPr lang="en-US" sz="1200" baseline="0" dirty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Right-click the slide</a:t>
            </a:r>
            <a:r>
              <a:rPr lang="en-US" sz="1200" b="0" baseline="0" dirty="0"/>
              <a:t> and click </a:t>
            </a:r>
            <a:r>
              <a:rPr lang="en-US" sz="1200" b="1" dirty="0"/>
              <a:t>Format</a:t>
            </a:r>
            <a:r>
              <a:rPr lang="en-US" sz="1200" b="0" baseline="0" dirty="0"/>
              <a:t> </a:t>
            </a:r>
            <a:r>
              <a:rPr lang="en-US" sz="1200" b="1" baseline="0" dirty="0"/>
              <a:t>Background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Format Background</a:t>
            </a:r>
            <a:r>
              <a:rPr lang="en-US" sz="1200" b="0" baseline="0" dirty="0"/>
              <a:t> dialog box, click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in the left pane. In the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pane, select </a:t>
            </a:r>
            <a:r>
              <a:rPr lang="en-US" sz="1200" b="1" baseline="0" dirty="0"/>
              <a:t>Picture or texture fill</a:t>
            </a:r>
            <a:r>
              <a:rPr lang="en-US" sz="1200" b="0" baseline="0" dirty="0"/>
              <a:t>, and then under </a:t>
            </a:r>
            <a:r>
              <a:rPr lang="en-US" sz="1200" b="1" baseline="0" dirty="0"/>
              <a:t>Insert from</a:t>
            </a:r>
            <a:r>
              <a:rPr lang="en-US" sz="1200" b="0" baseline="0" dirty="0"/>
              <a:t>, click </a:t>
            </a:r>
            <a:r>
              <a:rPr lang="en-US" sz="1200" b="1" baseline="0" dirty="0"/>
              <a:t>File</a:t>
            </a:r>
            <a:r>
              <a:rPr lang="en-US" sz="1200" b="0" baseline="0" dirty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Insert Picture </a:t>
            </a:r>
            <a:r>
              <a:rPr lang="en-US" sz="1200" b="0" baseline="0" dirty="0"/>
              <a:t>dialog box, select a picture, and then click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Also  in the </a:t>
            </a:r>
            <a:r>
              <a:rPr lang="en-US" sz="1200" b="1" baseline="0" dirty="0"/>
              <a:t>Format Background </a:t>
            </a:r>
            <a:r>
              <a:rPr lang="en-US" sz="1200" b="0" baseline="0" dirty="0"/>
              <a:t>dialog box, in the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pane, in the </a:t>
            </a:r>
            <a:r>
              <a:rPr lang="en-US" sz="1200" b="1" baseline="0" dirty="0"/>
              <a:t>Transparency</a:t>
            </a:r>
            <a:r>
              <a:rPr lang="en-US" sz="1200" b="0" baseline="0" dirty="0"/>
              <a:t> box, enter </a:t>
            </a:r>
            <a:r>
              <a:rPr lang="en-US" sz="1200" b="1" baseline="0" dirty="0"/>
              <a:t>85%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en-US" sz="1200" b="0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443A2-EA61-4B12-AD16-6DDC3DA36F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59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443A2-EA61-4B12-AD16-6DDC3DA36F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638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995CF-C725-46EF-90D9-FFD5D4A9DB4A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73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995CF-C725-46EF-90D9-FFD5D4A9DB4A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97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/>
              <a:t>Faded background picture</a:t>
            </a:r>
            <a:endParaRPr lang="en-US" sz="1400" b="1" baseline="0" dirty="0"/>
          </a:p>
          <a:p>
            <a:r>
              <a:rPr lang="en-US" sz="1400" b="0" baseline="0" dirty="0"/>
              <a:t>(Basic)</a:t>
            </a:r>
            <a:endParaRPr lang="en-US" sz="1200" b="1" baseline="0" dirty="0"/>
          </a:p>
          <a:p>
            <a:r>
              <a:rPr lang="en-US" sz="1200" b="0" dirty="0"/>
              <a:t>To reproduce the background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/>
              <a:t>On the </a:t>
            </a:r>
            <a:r>
              <a:rPr lang="en-US" sz="1200" b="1" baseline="0" dirty="0"/>
              <a:t>Home</a:t>
            </a:r>
            <a:r>
              <a:rPr lang="en-US" sz="1200" baseline="0" dirty="0"/>
              <a:t> tab, in the </a:t>
            </a:r>
            <a:r>
              <a:rPr lang="en-US" sz="1200" b="1" baseline="0" dirty="0"/>
              <a:t>Slides</a:t>
            </a:r>
            <a:r>
              <a:rPr lang="en-US" sz="1200" baseline="0" dirty="0"/>
              <a:t> group, click </a:t>
            </a:r>
            <a:r>
              <a:rPr lang="en-US" sz="1200" b="1" baseline="0" dirty="0"/>
              <a:t>Layout</a:t>
            </a:r>
            <a:r>
              <a:rPr lang="en-US" sz="1200" baseline="0" dirty="0"/>
              <a:t> and then click </a:t>
            </a:r>
            <a:r>
              <a:rPr lang="en-US" sz="1200" b="1" baseline="0" dirty="0"/>
              <a:t>Blank</a:t>
            </a:r>
            <a:r>
              <a:rPr lang="en-US" sz="1200" baseline="0" dirty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dirty="0"/>
              <a:t>Right-click the slide</a:t>
            </a:r>
            <a:r>
              <a:rPr lang="en-US" sz="1200" b="0" baseline="0" dirty="0"/>
              <a:t> and click </a:t>
            </a:r>
            <a:r>
              <a:rPr lang="en-US" sz="1200" b="1" dirty="0"/>
              <a:t>Format</a:t>
            </a:r>
            <a:r>
              <a:rPr lang="en-US" sz="1200" b="0" baseline="0" dirty="0"/>
              <a:t> </a:t>
            </a:r>
            <a:r>
              <a:rPr lang="en-US" sz="1200" b="1" baseline="0" dirty="0"/>
              <a:t>Background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Format Background</a:t>
            </a:r>
            <a:r>
              <a:rPr lang="en-US" sz="1200" b="0" baseline="0" dirty="0"/>
              <a:t> dialog box, click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in the left pane. In the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pane, select </a:t>
            </a:r>
            <a:r>
              <a:rPr lang="en-US" sz="1200" b="1" baseline="0" dirty="0"/>
              <a:t>Picture or texture fill</a:t>
            </a:r>
            <a:r>
              <a:rPr lang="en-US" sz="1200" b="0" baseline="0" dirty="0"/>
              <a:t>, and then under </a:t>
            </a:r>
            <a:r>
              <a:rPr lang="en-US" sz="1200" b="1" baseline="0" dirty="0"/>
              <a:t>Insert from</a:t>
            </a:r>
            <a:r>
              <a:rPr lang="en-US" sz="1200" b="0" baseline="0" dirty="0"/>
              <a:t>, click </a:t>
            </a:r>
            <a:r>
              <a:rPr lang="en-US" sz="1200" b="1" baseline="0" dirty="0"/>
              <a:t>File</a:t>
            </a:r>
            <a:r>
              <a:rPr lang="en-US" sz="1200" b="0" baseline="0" dirty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In the </a:t>
            </a:r>
            <a:r>
              <a:rPr lang="en-US" sz="1200" b="1" baseline="0" dirty="0"/>
              <a:t>Insert Picture </a:t>
            </a:r>
            <a:r>
              <a:rPr lang="en-US" sz="1200" b="0" baseline="0" dirty="0"/>
              <a:t>dialog box, select a picture, and then click </a:t>
            </a:r>
            <a:r>
              <a:rPr lang="en-US" sz="1200" b="1" baseline="0" dirty="0"/>
              <a:t>Insert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/>
              <a:t>Also  in the </a:t>
            </a:r>
            <a:r>
              <a:rPr lang="en-US" sz="1200" b="1" baseline="0" dirty="0"/>
              <a:t>Format Background </a:t>
            </a:r>
            <a:r>
              <a:rPr lang="en-US" sz="1200" b="0" baseline="0" dirty="0"/>
              <a:t>dialog box, in the </a:t>
            </a:r>
            <a:r>
              <a:rPr lang="en-US" sz="1200" b="1" baseline="0" dirty="0"/>
              <a:t>Fill</a:t>
            </a:r>
            <a:r>
              <a:rPr lang="en-US" sz="1200" b="0" baseline="0" dirty="0"/>
              <a:t> pane, in the </a:t>
            </a:r>
            <a:r>
              <a:rPr lang="en-US" sz="1200" b="1" baseline="0" dirty="0"/>
              <a:t>Transparency</a:t>
            </a:r>
            <a:r>
              <a:rPr lang="en-US" sz="1200" b="0" baseline="0" dirty="0"/>
              <a:t> box, enter </a:t>
            </a:r>
            <a:r>
              <a:rPr lang="en-US" sz="1200" b="1" baseline="0" dirty="0"/>
              <a:t>85%</a:t>
            </a:r>
            <a:r>
              <a:rPr lang="en-US" sz="1200" b="0" baseline="0" dirty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en-US" sz="1200" b="0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443A2-EA61-4B12-AD16-6DDC3DA36FF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057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409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718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390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947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964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811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182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371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401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966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453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f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7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270C43B-8CF6-41E8-A609-A6398BA7A34C}"/>
              </a:ext>
            </a:extLst>
          </p:cNvPr>
          <p:cNvSpPr/>
          <p:nvPr userDrawn="1"/>
        </p:nvSpPr>
        <p:spPr>
          <a:xfrm>
            <a:off x="2218094" y="-900"/>
            <a:ext cx="1202613" cy="6858900"/>
          </a:xfrm>
          <a:custGeom>
            <a:avLst/>
            <a:gdLst>
              <a:gd name="connsiteX0" fmla="*/ 0 w 1752600"/>
              <a:gd name="connsiteY0" fmla="*/ 0 h 6858000"/>
              <a:gd name="connsiteX1" fmla="*/ 1752600 w 1752600"/>
              <a:gd name="connsiteY1" fmla="*/ 0 h 6858000"/>
              <a:gd name="connsiteX2" fmla="*/ 1752600 w 1752600"/>
              <a:gd name="connsiteY2" fmla="*/ 6858000 h 6858000"/>
              <a:gd name="connsiteX3" fmla="*/ 0 w 1752600"/>
              <a:gd name="connsiteY3" fmla="*/ 6858000 h 6858000"/>
              <a:gd name="connsiteX4" fmla="*/ 0 w 1752600"/>
              <a:gd name="connsiteY4" fmla="*/ 0 h 6858000"/>
              <a:gd name="connsiteX0" fmla="*/ 0 w 2748776"/>
              <a:gd name="connsiteY0" fmla="*/ 0 h 6858000"/>
              <a:gd name="connsiteX1" fmla="*/ 1752600 w 2748776"/>
              <a:gd name="connsiteY1" fmla="*/ 0 h 6858000"/>
              <a:gd name="connsiteX2" fmla="*/ 2748776 w 2748776"/>
              <a:gd name="connsiteY2" fmla="*/ 6843132 h 6858000"/>
              <a:gd name="connsiteX3" fmla="*/ 0 w 2748776"/>
              <a:gd name="connsiteY3" fmla="*/ 6858000 h 6858000"/>
              <a:gd name="connsiteX4" fmla="*/ 0 w 2748776"/>
              <a:gd name="connsiteY4" fmla="*/ 0 h 6858000"/>
              <a:gd name="connsiteX0" fmla="*/ 0 w 2771078"/>
              <a:gd name="connsiteY0" fmla="*/ 0 h 6858000"/>
              <a:gd name="connsiteX1" fmla="*/ 1752600 w 2771078"/>
              <a:gd name="connsiteY1" fmla="*/ 0 h 6858000"/>
              <a:gd name="connsiteX2" fmla="*/ 2771078 w 2771078"/>
              <a:gd name="connsiteY2" fmla="*/ 6835698 h 6858000"/>
              <a:gd name="connsiteX3" fmla="*/ 0 w 2771078"/>
              <a:gd name="connsiteY3" fmla="*/ 6858000 h 6858000"/>
              <a:gd name="connsiteX4" fmla="*/ 0 w 2771078"/>
              <a:gd name="connsiteY4" fmla="*/ 0 h 6858000"/>
              <a:gd name="connsiteX0" fmla="*/ 0 w 2771078"/>
              <a:gd name="connsiteY0" fmla="*/ 0 h 6858001"/>
              <a:gd name="connsiteX1" fmla="*/ 1752600 w 2771078"/>
              <a:gd name="connsiteY1" fmla="*/ 0 h 6858001"/>
              <a:gd name="connsiteX2" fmla="*/ 2771078 w 2771078"/>
              <a:gd name="connsiteY2" fmla="*/ 6858001 h 6858001"/>
              <a:gd name="connsiteX3" fmla="*/ 0 w 2771078"/>
              <a:gd name="connsiteY3" fmla="*/ 6858000 h 6858001"/>
              <a:gd name="connsiteX4" fmla="*/ 0 w 2771078"/>
              <a:gd name="connsiteY4" fmla="*/ 0 h 6858001"/>
              <a:gd name="connsiteX0" fmla="*/ 0 w 2771078"/>
              <a:gd name="connsiteY0" fmla="*/ 0 h 6858001"/>
              <a:gd name="connsiteX1" fmla="*/ 1752600 w 2771078"/>
              <a:gd name="connsiteY1" fmla="*/ 0 h 6858001"/>
              <a:gd name="connsiteX2" fmla="*/ 2771078 w 2771078"/>
              <a:gd name="connsiteY2" fmla="*/ 6858001 h 6858001"/>
              <a:gd name="connsiteX3" fmla="*/ 0 w 2771078"/>
              <a:gd name="connsiteY3" fmla="*/ 6858000 h 6858001"/>
              <a:gd name="connsiteX4" fmla="*/ 0 w 2771078"/>
              <a:gd name="connsiteY4" fmla="*/ 0 h 6858001"/>
              <a:gd name="connsiteX0" fmla="*/ 0 w 2771078"/>
              <a:gd name="connsiteY0" fmla="*/ 0 h 6858001"/>
              <a:gd name="connsiteX1" fmla="*/ 1752600 w 2771078"/>
              <a:gd name="connsiteY1" fmla="*/ 0 h 6858001"/>
              <a:gd name="connsiteX2" fmla="*/ 2771078 w 2771078"/>
              <a:gd name="connsiteY2" fmla="*/ 6858001 h 6858001"/>
              <a:gd name="connsiteX3" fmla="*/ 2609386 w 2771078"/>
              <a:gd name="connsiteY3" fmla="*/ 6850566 h 6858001"/>
              <a:gd name="connsiteX4" fmla="*/ 0 w 2771078"/>
              <a:gd name="connsiteY4" fmla="*/ 0 h 6858001"/>
              <a:gd name="connsiteX0" fmla="*/ 0 w 1157868"/>
              <a:gd name="connsiteY0" fmla="*/ 22303 h 6858001"/>
              <a:gd name="connsiteX1" fmla="*/ 139390 w 1157868"/>
              <a:gd name="connsiteY1" fmla="*/ 0 h 6858001"/>
              <a:gd name="connsiteX2" fmla="*/ 1157868 w 1157868"/>
              <a:gd name="connsiteY2" fmla="*/ 6858001 h 6858001"/>
              <a:gd name="connsiteX3" fmla="*/ 996176 w 1157868"/>
              <a:gd name="connsiteY3" fmla="*/ 6850566 h 6858001"/>
              <a:gd name="connsiteX4" fmla="*/ 0 w 1157868"/>
              <a:gd name="connsiteY4" fmla="*/ 22303 h 6858001"/>
              <a:gd name="connsiteX0" fmla="*/ 0 w 1157868"/>
              <a:gd name="connsiteY0" fmla="*/ 22303 h 6858001"/>
              <a:gd name="connsiteX1" fmla="*/ 139390 w 1157868"/>
              <a:gd name="connsiteY1" fmla="*/ 0 h 6858001"/>
              <a:gd name="connsiteX2" fmla="*/ 1157868 w 1157868"/>
              <a:gd name="connsiteY2" fmla="*/ 6858001 h 6858001"/>
              <a:gd name="connsiteX3" fmla="*/ 1040781 w 1157868"/>
              <a:gd name="connsiteY3" fmla="*/ 6858000 h 6858001"/>
              <a:gd name="connsiteX4" fmla="*/ 0 w 1157868"/>
              <a:gd name="connsiteY4" fmla="*/ 22303 h 6858001"/>
              <a:gd name="connsiteX0" fmla="*/ 0 w 1150434"/>
              <a:gd name="connsiteY0" fmla="*/ 0 h 6865435"/>
              <a:gd name="connsiteX1" fmla="*/ 131956 w 1150434"/>
              <a:gd name="connsiteY1" fmla="*/ 7434 h 6865435"/>
              <a:gd name="connsiteX2" fmla="*/ 1150434 w 1150434"/>
              <a:gd name="connsiteY2" fmla="*/ 6865435 h 6865435"/>
              <a:gd name="connsiteX3" fmla="*/ 1033347 w 1150434"/>
              <a:gd name="connsiteY3" fmla="*/ 6865434 h 6865435"/>
              <a:gd name="connsiteX4" fmla="*/ 0 w 1150434"/>
              <a:gd name="connsiteY4" fmla="*/ 0 h 6865435"/>
              <a:gd name="connsiteX0" fmla="*/ 0 w 1140909"/>
              <a:gd name="connsiteY0" fmla="*/ 2091 h 6858001"/>
              <a:gd name="connsiteX1" fmla="*/ 122431 w 1140909"/>
              <a:gd name="connsiteY1" fmla="*/ 0 h 6858001"/>
              <a:gd name="connsiteX2" fmla="*/ 1140909 w 1140909"/>
              <a:gd name="connsiteY2" fmla="*/ 6858001 h 6858001"/>
              <a:gd name="connsiteX3" fmla="*/ 1023822 w 1140909"/>
              <a:gd name="connsiteY3" fmla="*/ 6858000 h 6858001"/>
              <a:gd name="connsiteX4" fmla="*/ 0 w 1140909"/>
              <a:gd name="connsiteY4" fmla="*/ 2091 h 6858001"/>
              <a:gd name="connsiteX0" fmla="*/ 0 w 1140909"/>
              <a:gd name="connsiteY0" fmla="*/ 2091 h 6858001"/>
              <a:gd name="connsiteX1" fmla="*/ 345455 w 1140909"/>
              <a:gd name="connsiteY1" fmla="*/ 0 h 6858001"/>
              <a:gd name="connsiteX2" fmla="*/ 1140909 w 1140909"/>
              <a:gd name="connsiteY2" fmla="*/ 6858001 h 6858001"/>
              <a:gd name="connsiteX3" fmla="*/ 1023822 w 1140909"/>
              <a:gd name="connsiteY3" fmla="*/ 6858000 h 6858001"/>
              <a:gd name="connsiteX4" fmla="*/ 0 w 1140909"/>
              <a:gd name="connsiteY4" fmla="*/ 2091 h 6858001"/>
              <a:gd name="connsiteX0" fmla="*/ 0 w 1423407"/>
              <a:gd name="connsiteY0" fmla="*/ 2091 h 6858001"/>
              <a:gd name="connsiteX1" fmla="*/ 345455 w 1423407"/>
              <a:gd name="connsiteY1" fmla="*/ 0 h 6858001"/>
              <a:gd name="connsiteX2" fmla="*/ 1423407 w 1423407"/>
              <a:gd name="connsiteY2" fmla="*/ 6858001 h 6858001"/>
              <a:gd name="connsiteX3" fmla="*/ 1023822 w 1423407"/>
              <a:gd name="connsiteY3" fmla="*/ 6858000 h 6858001"/>
              <a:gd name="connsiteX4" fmla="*/ 0 w 1423407"/>
              <a:gd name="connsiteY4" fmla="*/ 2091 h 6858001"/>
              <a:gd name="connsiteX0" fmla="*/ 0 w 1423407"/>
              <a:gd name="connsiteY0" fmla="*/ 0 h 6855910"/>
              <a:gd name="connsiteX1" fmla="*/ 397494 w 1423407"/>
              <a:gd name="connsiteY1" fmla="*/ 12779 h 6855910"/>
              <a:gd name="connsiteX2" fmla="*/ 1423407 w 1423407"/>
              <a:gd name="connsiteY2" fmla="*/ 6855910 h 6855910"/>
              <a:gd name="connsiteX3" fmla="*/ 1023822 w 1423407"/>
              <a:gd name="connsiteY3" fmla="*/ 6855909 h 6855910"/>
              <a:gd name="connsiteX4" fmla="*/ 0 w 1423407"/>
              <a:gd name="connsiteY4" fmla="*/ 0 h 6855910"/>
              <a:gd name="connsiteX0" fmla="*/ 0 w 1423407"/>
              <a:gd name="connsiteY0" fmla="*/ 0 h 6855910"/>
              <a:gd name="connsiteX1" fmla="*/ 397494 w 1423407"/>
              <a:gd name="connsiteY1" fmla="*/ 5344 h 6855910"/>
              <a:gd name="connsiteX2" fmla="*/ 1423407 w 1423407"/>
              <a:gd name="connsiteY2" fmla="*/ 6855910 h 6855910"/>
              <a:gd name="connsiteX3" fmla="*/ 1023822 w 1423407"/>
              <a:gd name="connsiteY3" fmla="*/ 6855909 h 6855910"/>
              <a:gd name="connsiteX4" fmla="*/ 0 w 1423407"/>
              <a:gd name="connsiteY4" fmla="*/ 0 h 6855910"/>
              <a:gd name="connsiteX0" fmla="*/ 0 w 1415973"/>
              <a:gd name="connsiteY0" fmla="*/ 0 h 6855910"/>
              <a:gd name="connsiteX1" fmla="*/ 397494 w 1415973"/>
              <a:gd name="connsiteY1" fmla="*/ 5344 h 6855910"/>
              <a:gd name="connsiteX2" fmla="*/ 1415973 w 1415973"/>
              <a:gd name="connsiteY2" fmla="*/ 6855910 h 6855910"/>
              <a:gd name="connsiteX3" fmla="*/ 1023822 w 1415973"/>
              <a:gd name="connsiteY3" fmla="*/ 6855909 h 6855910"/>
              <a:gd name="connsiteX4" fmla="*/ 0 w 1415973"/>
              <a:gd name="connsiteY4" fmla="*/ 0 h 6855910"/>
              <a:gd name="connsiteX0" fmla="*/ 0 w 1415973"/>
              <a:gd name="connsiteY0" fmla="*/ 0 h 6863344"/>
              <a:gd name="connsiteX1" fmla="*/ 397494 w 1415973"/>
              <a:gd name="connsiteY1" fmla="*/ 5344 h 6863344"/>
              <a:gd name="connsiteX2" fmla="*/ 1415973 w 1415973"/>
              <a:gd name="connsiteY2" fmla="*/ 6855910 h 6863344"/>
              <a:gd name="connsiteX3" fmla="*/ 1016387 w 1415973"/>
              <a:gd name="connsiteY3" fmla="*/ 6863344 h 6863344"/>
              <a:gd name="connsiteX4" fmla="*/ 0 w 1415973"/>
              <a:gd name="connsiteY4" fmla="*/ 0 h 6863344"/>
              <a:gd name="connsiteX0" fmla="*/ 0 w 1415973"/>
              <a:gd name="connsiteY0" fmla="*/ 9526 h 6872870"/>
              <a:gd name="connsiteX1" fmla="*/ 397494 w 1415973"/>
              <a:gd name="connsiteY1" fmla="*/ 0 h 6872870"/>
              <a:gd name="connsiteX2" fmla="*/ 1415973 w 1415973"/>
              <a:gd name="connsiteY2" fmla="*/ 6865436 h 6872870"/>
              <a:gd name="connsiteX3" fmla="*/ 1016387 w 1415973"/>
              <a:gd name="connsiteY3" fmla="*/ 6872870 h 6872870"/>
              <a:gd name="connsiteX4" fmla="*/ 0 w 1415973"/>
              <a:gd name="connsiteY4" fmla="*/ 9526 h 6872870"/>
              <a:gd name="connsiteX0" fmla="*/ 0 w 1415973"/>
              <a:gd name="connsiteY0" fmla="*/ 2090 h 6865434"/>
              <a:gd name="connsiteX1" fmla="*/ 397494 w 1415973"/>
              <a:gd name="connsiteY1" fmla="*/ 0 h 6865434"/>
              <a:gd name="connsiteX2" fmla="*/ 1415973 w 1415973"/>
              <a:gd name="connsiteY2" fmla="*/ 6858000 h 6865434"/>
              <a:gd name="connsiteX3" fmla="*/ 1016387 w 1415973"/>
              <a:gd name="connsiteY3" fmla="*/ 6865434 h 6865434"/>
              <a:gd name="connsiteX4" fmla="*/ 0 w 1415973"/>
              <a:gd name="connsiteY4" fmla="*/ 2090 h 6865434"/>
              <a:gd name="connsiteX0" fmla="*/ 0 w 1415973"/>
              <a:gd name="connsiteY0" fmla="*/ 2090 h 6858000"/>
              <a:gd name="connsiteX1" fmla="*/ 397494 w 1415973"/>
              <a:gd name="connsiteY1" fmla="*/ 0 h 6858000"/>
              <a:gd name="connsiteX2" fmla="*/ 1415973 w 1415973"/>
              <a:gd name="connsiteY2" fmla="*/ 6858000 h 6858000"/>
              <a:gd name="connsiteX3" fmla="*/ 1023821 w 1415973"/>
              <a:gd name="connsiteY3" fmla="*/ 6857999 h 6858000"/>
              <a:gd name="connsiteX4" fmla="*/ 0 w 1415973"/>
              <a:gd name="connsiteY4" fmla="*/ 2090 h 6858000"/>
              <a:gd name="connsiteX0" fmla="*/ 0 w 1415973"/>
              <a:gd name="connsiteY0" fmla="*/ 2090 h 6858000"/>
              <a:gd name="connsiteX1" fmla="*/ 397494 w 1415973"/>
              <a:gd name="connsiteY1" fmla="*/ 0 h 6858000"/>
              <a:gd name="connsiteX2" fmla="*/ 1415973 w 1415973"/>
              <a:gd name="connsiteY2" fmla="*/ 6858000 h 6858000"/>
              <a:gd name="connsiteX3" fmla="*/ 1016387 w 1415973"/>
              <a:gd name="connsiteY3" fmla="*/ 6857999 h 6858000"/>
              <a:gd name="connsiteX4" fmla="*/ 0 w 1415973"/>
              <a:gd name="connsiteY4" fmla="*/ 2090 h 6858000"/>
              <a:gd name="connsiteX0" fmla="*/ 0 w 1415973"/>
              <a:gd name="connsiteY0" fmla="*/ 0 h 6855910"/>
              <a:gd name="connsiteX1" fmla="*/ 199374 w 1415973"/>
              <a:gd name="connsiteY1" fmla="*/ 5531 h 6855910"/>
              <a:gd name="connsiteX2" fmla="*/ 1415973 w 1415973"/>
              <a:gd name="connsiteY2" fmla="*/ 6855910 h 6855910"/>
              <a:gd name="connsiteX3" fmla="*/ 1016387 w 1415973"/>
              <a:gd name="connsiteY3" fmla="*/ 6855909 h 6855910"/>
              <a:gd name="connsiteX4" fmla="*/ 0 w 1415973"/>
              <a:gd name="connsiteY4" fmla="*/ 0 h 6855910"/>
              <a:gd name="connsiteX0" fmla="*/ 0 w 1202613"/>
              <a:gd name="connsiteY0" fmla="*/ 0 h 6855910"/>
              <a:gd name="connsiteX1" fmla="*/ 199374 w 1202613"/>
              <a:gd name="connsiteY1" fmla="*/ 5531 h 6855910"/>
              <a:gd name="connsiteX2" fmla="*/ 1202613 w 1202613"/>
              <a:gd name="connsiteY2" fmla="*/ 6855910 h 6855910"/>
              <a:gd name="connsiteX3" fmla="*/ 1016387 w 1202613"/>
              <a:gd name="connsiteY3" fmla="*/ 6855909 h 6855910"/>
              <a:gd name="connsiteX4" fmla="*/ 0 w 1202613"/>
              <a:gd name="connsiteY4" fmla="*/ 0 h 6855910"/>
              <a:gd name="connsiteX0" fmla="*/ 0 w 1202613"/>
              <a:gd name="connsiteY0" fmla="*/ 820 h 6856730"/>
              <a:gd name="connsiteX1" fmla="*/ 199374 w 1202613"/>
              <a:gd name="connsiteY1" fmla="*/ 0 h 6856730"/>
              <a:gd name="connsiteX2" fmla="*/ 1202613 w 1202613"/>
              <a:gd name="connsiteY2" fmla="*/ 6856730 h 6856730"/>
              <a:gd name="connsiteX3" fmla="*/ 1016387 w 1202613"/>
              <a:gd name="connsiteY3" fmla="*/ 6856729 h 6856730"/>
              <a:gd name="connsiteX4" fmla="*/ 0 w 1202613"/>
              <a:gd name="connsiteY4" fmla="*/ 820 h 6856730"/>
              <a:gd name="connsiteX0" fmla="*/ 0 w 1202613"/>
              <a:gd name="connsiteY0" fmla="*/ 820 h 6856730"/>
              <a:gd name="connsiteX1" fmla="*/ 192230 w 1202613"/>
              <a:gd name="connsiteY1" fmla="*/ 0 h 6856730"/>
              <a:gd name="connsiteX2" fmla="*/ 1202613 w 1202613"/>
              <a:gd name="connsiteY2" fmla="*/ 6856730 h 6856730"/>
              <a:gd name="connsiteX3" fmla="*/ 1016387 w 1202613"/>
              <a:gd name="connsiteY3" fmla="*/ 6856729 h 6856730"/>
              <a:gd name="connsiteX4" fmla="*/ 0 w 1202613"/>
              <a:gd name="connsiteY4" fmla="*/ 820 h 6856730"/>
              <a:gd name="connsiteX0" fmla="*/ 0 w 1202613"/>
              <a:gd name="connsiteY0" fmla="*/ 820 h 6856730"/>
              <a:gd name="connsiteX1" fmla="*/ 182705 w 1202613"/>
              <a:gd name="connsiteY1" fmla="*/ 0 h 6856730"/>
              <a:gd name="connsiteX2" fmla="*/ 1202613 w 1202613"/>
              <a:gd name="connsiteY2" fmla="*/ 6856730 h 6856730"/>
              <a:gd name="connsiteX3" fmla="*/ 1016387 w 1202613"/>
              <a:gd name="connsiteY3" fmla="*/ 6856729 h 6856730"/>
              <a:gd name="connsiteX4" fmla="*/ 0 w 1202613"/>
              <a:gd name="connsiteY4" fmla="*/ 820 h 6856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2613" h="6856730">
                <a:moveTo>
                  <a:pt x="0" y="820"/>
                </a:moveTo>
                <a:lnTo>
                  <a:pt x="182705" y="0"/>
                </a:lnTo>
                <a:lnTo>
                  <a:pt x="1202613" y="6856730"/>
                </a:lnTo>
                <a:lnTo>
                  <a:pt x="1016387" y="6856729"/>
                </a:lnTo>
                <a:lnTo>
                  <a:pt x="0" y="8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229E2C-D6D8-4B38-AF5F-BC580ED5237E}"/>
              </a:ext>
            </a:extLst>
          </p:cNvPr>
          <p:cNvSpPr/>
          <p:nvPr userDrawn="1"/>
        </p:nvSpPr>
        <p:spPr>
          <a:xfrm>
            <a:off x="3114288" y="-1798"/>
            <a:ext cx="6029712" cy="6859798"/>
          </a:xfrm>
          <a:custGeom>
            <a:avLst/>
            <a:gdLst>
              <a:gd name="connsiteX0" fmla="*/ 0 w 5181600"/>
              <a:gd name="connsiteY0" fmla="*/ 0 h 6858000"/>
              <a:gd name="connsiteX1" fmla="*/ 5181600 w 5181600"/>
              <a:gd name="connsiteY1" fmla="*/ 0 h 6858000"/>
              <a:gd name="connsiteX2" fmla="*/ 5181600 w 5181600"/>
              <a:gd name="connsiteY2" fmla="*/ 6858000 h 6858000"/>
              <a:gd name="connsiteX3" fmla="*/ 0 w 5181600"/>
              <a:gd name="connsiteY3" fmla="*/ 6858000 h 6858000"/>
              <a:gd name="connsiteX4" fmla="*/ 0 w 5181600"/>
              <a:gd name="connsiteY4" fmla="*/ 0 h 6858000"/>
              <a:gd name="connsiteX0" fmla="*/ 1159727 w 6341327"/>
              <a:gd name="connsiteY0" fmla="*/ 0 h 6858000"/>
              <a:gd name="connsiteX1" fmla="*/ 6341327 w 6341327"/>
              <a:gd name="connsiteY1" fmla="*/ 0 h 6858000"/>
              <a:gd name="connsiteX2" fmla="*/ 6341327 w 6341327"/>
              <a:gd name="connsiteY2" fmla="*/ 6858000 h 6858000"/>
              <a:gd name="connsiteX3" fmla="*/ 0 w 6341327"/>
              <a:gd name="connsiteY3" fmla="*/ 6843132 h 6858000"/>
              <a:gd name="connsiteX4" fmla="*/ 1159727 w 6341327"/>
              <a:gd name="connsiteY4" fmla="*/ 0 h 6858000"/>
              <a:gd name="connsiteX0" fmla="*/ 0 w 7367239"/>
              <a:gd name="connsiteY0" fmla="*/ 0 h 6858000"/>
              <a:gd name="connsiteX1" fmla="*/ 7367239 w 7367239"/>
              <a:gd name="connsiteY1" fmla="*/ 0 h 6858000"/>
              <a:gd name="connsiteX2" fmla="*/ 7367239 w 7367239"/>
              <a:gd name="connsiteY2" fmla="*/ 6858000 h 6858000"/>
              <a:gd name="connsiteX3" fmla="*/ 1025912 w 7367239"/>
              <a:gd name="connsiteY3" fmla="*/ 6843132 h 6858000"/>
              <a:gd name="connsiteX4" fmla="*/ 0 w 7367239"/>
              <a:gd name="connsiteY4" fmla="*/ 0 h 6858000"/>
              <a:gd name="connsiteX0" fmla="*/ 0 w 7359805"/>
              <a:gd name="connsiteY0" fmla="*/ 7434 h 6858000"/>
              <a:gd name="connsiteX1" fmla="*/ 7359805 w 7359805"/>
              <a:gd name="connsiteY1" fmla="*/ 0 h 6858000"/>
              <a:gd name="connsiteX2" fmla="*/ 7359805 w 7359805"/>
              <a:gd name="connsiteY2" fmla="*/ 6858000 h 6858000"/>
              <a:gd name="connsiteX3" fmla="*/ 1018478 w 7359805"/>
              <a:gd name="connsiteY3" fmla="*/ 6843132 h 6858000"/>
              <a:gd name="connsiteX4" fmla="*/ 0 w 7359805"/>
              <a:gd name="connsiteY4" fmla="*/ 7434 h 6858000"/>
              <a:gd name="connsiteX0" fmla="*/ 0 w 7359805"/>
              <a:gd name="connsiteY0" fmla="*/ 291 h 6858000"/>
              <a:gd name="connsiteX1" fmla="*/ 7359805 w 7359805"/>
              <a:gd name="connsiteY1" fmla="*/ 0 h 6858000"/>
              <a:gd name="connsiteX2" fmla="*/ 7359805 w 7359805"/>
              <a:gd name="connsiteY2" fmla="*/ 6858000 h 6858000"/>
              <a:gd name="connsiteX3" fmla="*/ 1018478 w 7359805"/>
              <a:gd name="connsiteY3" fmla="*/ 6843132 h 6858000"/>
              <a:gd name="connsiteX4" fmla="*/ 0 w 7359805"/>
              <a:gd name="connsiteY4" fmla="*/ 291 h 6858000"/>
              <a:gd name="connsiteX0" fmla="*/ 0 w 7359805"/>
              <a:gd name="connsiteY0" fmla="*/ 291 h 6859801"/>
              <a:gd name="connsiteX1" fmla="*/ 7359805 w 7359805"/>
              <a:gd name="connsiteY1" fmla="*/ 0 h 6859801"/>
              <a:gd name="connsiteX2" fmla="*/ 7359805 w 7359805"/>
              <a:gd name="connsiteY2" fmla="*/ 6858000 h 6859801"/>
              <a:gd name="connsiteX3" fmla="*/ 1018478 w 7359805"/>
              <a:gd name="connsiteY3" fmla="*/ 6859801 h 6859801"/>
              <a:gd name="connsiteX4" fmla="*/ 0 w 7359805"/>
              <a:gd name="connsiteY4" fmla="*/ 291 h 6859801"/>
              <a:gd name="connsiteX0" fmla="*/ 0 w 7731512"/>
              <a:gd name="connsiteY0" fmla="*/ 291 h 6859801"/>
              <a:gd name="connsiteX1" fmla="*/ 7731512 w 7731512"/>
              <a:gd name="connsiteY1" fmla="*/ 0 h 6859801"/>
              <a:gd name="connsiteX2" fmla="*/ 7359805 w 7731512"/>
              <a:gd name="connsiteY2" fmla="*/ 6858000 h 6859801"/>
              <a:gd name="connsiteX3" fmla="*/ 1018478 w 7731512"/>
              <a:gd name="connsiteY3" fmla="*/ 6859801 h 6859801"/>
              <a:gd name="connsiteX4" fmla="*/ 0 w 7731512"/>
              <a:gd name="connsiteY4" fmla="*/ 291 h 6859801"/>
              <a:gd name="connsiteX0" fmla="*/ 0 w 7731512"/>
              <a:gd name="connsiteY0" fmla="*/ 291 h 6859801"/>
              <a:gd name="connsiteX1" fmla="*/ 7731512 w 7731512"/>
              <a:gd name="connsiteY1" fmla="*/ 0 h 6859801"/>
              <a:gd name="connsiteX2" fmla="*/ 7731512 w 7731512"/>
              <a:gd name="connsiteY2" fmla="*/ 6858001 h 6859801"/>
              <a:gd name="connsiteX3" fmla="*/ 1018478 w 7731512"/>
              <a:gd name="connsiteY3" fmla="*/ 6859801 h 6859801"/>
              <a:gd name="connsiteX4" fmla="*/ 0 w 7731512"/>
              <a:gd name="connsiteY4" fmla="*/ 291 h 6859801"/>
              <a:gd name="connsiteX0" fmla="*/ 0 w 7731512"/>
              <a:gd name="connsiteY0" fmla="*/ 291 h 6858001"/>
              <a:gd name="connsiteX1" fmla="*/ 7731512 w 7731512"/>
              <a:gd name="connsiteY1" fmla="*/ 0 h 6858001"/>
              <a:gd name="connsiteX2" fmla="*/ 7731512 w 7731512"/>
              <a:gd name="connsiteY2" fmla="*/ 6858001 h 6858001"/>
              <a:gd name="connsiteX3" fmla="*/ 2132903 w 7731512"/>
              <a:gd name="connsiteY3" fmla="*/ 6831219 h 6858001"/>
              <a:gd name="connsiteX4" fmla="*/ 0 w 7731512"/>
              <a:gd name="connsiteY4" fmla="*/ 291 h 6858001"/>
              <a:gd name="connsiteX0" fmla="*/ 0 w 6036062"/>
              <a:gd name="connsiteY0" fmla="*/ 291 h 6858001"/>
              <a:gd name="connsiteX1" fmla="*/ 6036062 w 6036062"/>
              <a:gd name="connsiteY1" fmla="*/ 0 h 6858001"/>
              <a:gd name="connsiteX2" fmla="*/ 6036062 w 6036062"/>
              <a:gd name="connsiteY2" fmla="*/ 6858001 h 6858001"/>
              <a:gd name="connsiteX3" fmla="*/ 437453 w 6036062"/>
              <a:gd name="connsiteY3" fmla="*/ 6831219 h 6858001"/>
              <a:gd name="connsiteX4" fmla="*/ 0 w 6036062"/>
              <a:gd name="connsiteY4" fmla="*/ 291 h 6858001"/>
              <a:gd name="connsiteX0" fmla="*/ 0 w 6036062"/>
              <a:gd name="connsiteY0" fmla="*/ 291 h 6869329"/>
              <a:gd name="connsiteX1" fmla="*/ 6036062 w 6036062"/>
              <a:gd name="connsiteY1" fmla="*/ 0 h 6869329"/>
              <a:gd name="connsiteX2" fmla="*/ 6036062 w 6036062"/>
              <a:gd name="connsiteY2" fmla="*/ 6858001 h 6869329"/>
              <a:gd name="connsiteX3" fmla="*/ 1847153 w 6036062"/>
              <a:gd name="connsiteY3" fmla="*/ 6869329 h 6869329"/>
              <a:gd name="connsiteX4" fmla="*/ 0 w 6036062"/>
              <a:gd name="connsiteY4" fmla="*/ 291 h 6869329"/>
              <a:gd name="connsiteX0" fmla="*/ 0 w 6036062"/>
              <a:gd name="connsiteY0" fmla="*/ 291 h 6858001"/>
              <a:gd name="connsiteX1" fmla="*/ 6036062 w 6036062"/>
              <a:gd name="connsiteY1" fmla="*/ 0 h 6858001"/>
              <a:gd name="connsiteX2" fmla="*/ 6036062 w 6036062"/>
              <a:gd name="connsiteY2" fmla="*/ 6858001 h 6858001"/>
              <a:gd name="connsiteX3" fmla="*/ 1799528 w 6036062"/>
              <a:gd name="connsiteY3" fmla="*/ 6831219 h 6858001"/>
              <a:gd name="connsiteX4" fmla="*/ 0 w 6036062"/>
              <a:gd name="connsiteY4" fmla="*/ 291 h 6858001"/>
              <a:gd name="connsiteX0" fmla="*/ 0 w 6036062"/>
              <a:gd name="connsiteY0" fmla="*/ 291 h 6859801"/>
              <a:gd name="connsiteX1" fmla="*/ 6036062 w 6036062"/>
              <a:gd name="connsiteY1" fmla="*/ 0 h 6859801"/>
              <a:gd name="connsiteX2" fmla="*/ 6036062 w 6036062"/>
              <a:gd name="connsiteY2" fmla="*/ 6858001 h 6859801"/>
              <a:gd name="connsiteX3" fmla="*/ 1818578 w 6036062"/>
              <a:gd name="connsiteY3" fmla="*/ 6859801 h 6859801"/>
              <a:gd name="connsiteX4" fmla="*/ 0 w 6036062"/>
              <a:gd name="connsiteY4" fmla="*/ 291 h 6859801"/>
              <a:gd name="connsiteX0" fmla="*/ 0 w 6036062"/>
              <a:gd name="connsiteY0" fmla="*/ 291 h 6858001"/>
              <a:gd name="connsiteX1" fmla="*/ 6036062 w 6036062"/>
              <a:gd name="connsiteY1" fmla="*/ 0 h 6858001"/>
              <a:gd name="connsiteX2" fmla="*/ 6036062 w 6036062"/>
              <a:gd name="connsiteY2" fmla="*/ 6858001 h 6858001"/>
              <a:gd name="connsiteX3" fmla="*/ 1215328 w 6036062"/>
              <a:gd name="connsiteY3" fmla="*/ 6840746 h 6858001"/>
              <a:gd name="connsiteX4" fmla="*/ 0 w 6036062"/>
              <a:gd name="connsiteY4" fmla="*/ 291 h 6858001"/>
              <a:gd name="connsiteX0" fmla="*/ 0 w 6036062"/>
              <a:gd name="connsiteY0" fmla="*/ 291 h 6858001"/>
              <a:gd name="connsiteX1" fmla="*/ 6036062 w 6036062"/>
              <a:gd name="connsiteY1" fmla="*/ 0 h 6858001"/>
              <a:gd name="connsiteX2" fmla="*/ 6036062 w 6036062"/>
              <a:gd name="connsiteY2" fmla="*/ 6858001 h 6858001"/>
              <a:gd name="connsiteX3" fmla="*/ 1005778 w 6036062"/>
              <a:gd name="connsiteY3" fmla="*/ 6847098 h 6858001"/>
              <a:gd name="connsiteX4" fmla="*/ 0 w 6036062"/>
              <a:gd name="connsiteY4" fmla="*/ 291 h 6858001"/>
              <a:gd name="connsiteX0" fmla="*/ 0 w 6036062"/>
              <a:gd name="connsiteY0" fmla="*/ 291 h 6858001"/>
              <a:gd name="connsiteX1" fmla="*/ 6036062 w 6036062"/>
              <a:gd name="connsiteY1" fmla="*/ 0 h 6858001"/>
              <a:gd name="connsiteX2" fmla="*/ 6036062 w 6036062"/>
              <a:gd name="connsiteY2" fmla="*/ 6858001 h 6858001"/>
              <a:gd name="connsiteX3" fmla="*/ 1005778 w 6036062"/>
              <a:gd name="connsiteY3" fmla="*/ 6847098 h 6858001"/>
              <a:gd name="connsiteX4" fmla="*/ 0 w 6036062"/>
              <a:gd name="connsiteY4" fmla="*/ 291 h 6858001"/>
              <a:gd name="connsiteX0" fmla="*/ 0 w 6036062"/>
              <a:gd name="connsiteY0" fmla="*/ 0 h 6864062"/>
              <a:gd name="connsiteX1" fmla="*/ 6036062 w 6036062"/>
              <a:gd name="connsiteY1" fmla="*/ 6061 h 6864062"/>
              <a:gd name="connsiteX2" fmla="*/ 6036062 w 6036062"/>
              <a:gd name="connsiteY2" fmla="*/ 6864062 h 6864062"/>
              <a:gd name="connsiteX3" fmla="*/ 1005778 w 6036062"/>
              <a:gd name="connsiteY3" fmla="*/ 6853159 h 6864062"/>
              <a:gd name="connsiteX4" fmla="*/ 0 w 6036062"/>
              <a:gd name="connsiteY4" fmla="*/ 0 h 6864062"/>
              <a:gd name="connsiteX0" fmla="*/ 0 w 6036062"/>
              <a:gd name="connsiteY0" fmla="*/ 0 h 6864062"/>
              <a:gd name="connsiteX1" fmla="*/ 6036062 w 6036062"/>
              <a:gd name="connsiteY1" fmla="*/ 6061 h 6864062"/>
              <a:gd name="connsiteX2" fmla="*/ 6036062 w 6036062"/>
              <a:gd name="connsiteY2" fmla="*/ 6864062 h 6864062"/>
              <a:gd name="connsiteX3" fmla="*/ 1024828 w 6036062"/>
              <a:gd name="connsiteY3" fmla="*/ 6853159 h 6864062"/>
              <a:gd name="connsiteX4" fmla="*/ 0 w 6036062"/>
              <a:gd name="connsiteY4" fmla="*/ 0 h 6864062"/>
              <a:gd name="connsiteX0" fmla="*/ 0 w 6036062"/>
              <a:gd name="connsiteY0" fmla="*/ 0 h 6865862"/>
              <a:gd name="connsiteX1" fmla="*/ 6036062 w 6036062"/>
              <a:gd name="connsiteY1" fmla="*/ 6061 h 6865862"/>
              <a:gd name="connsiteX2" fmla="*/ 6036062 w 6036062"/>
              <a:gd name="connsiteY2" fmla="*/ 6864062 h 6865862"/>
              <a:gd name="connsiteX3" fmla="*/ 1031178 w 6036062"/>
              <a:gd name="connsiteY3" fmla="*/ 6865862 h 6865862"/>
              <a:gd name="connsiteX4" fmla="*/ 0 w 6036062"/>
              <a:gd name="connsiteY4" fmla="*/ 0 h 6865862"/>
              <a:gd name="connsiteX0" fmla="*/ 0 w 6029712"/>
              <a:gd name="connsiteY0" fmla="*/ 291 h 6859801"/>
              <a:gd name="connsiteX1" fmla="*/ 6029712 w 6029712"/>
              <a:gd name="connsiteY1" fmla="*/ 0 h 6859801"/>
              <a:gd name="connsiteX2" fmla="*/ 6029712 w 6029712"/>
              <a:gd name="connsiteY2" fmla="*/ 6858001 h 6859801"/>
              <a:gd name="connsiteX3" fmla="*/ 1024828 w 6029712"/>
              <a:gd name="connsiteY3" fmla="*/ 6859801 h 6859801"/>
              <a:gd name="connsiteX4" fmla="*/ 0 w 6029712"/>
              <a:gd name="connsiteY4" fmla="*/ 291 h 6859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9712" h="6859801">
                <a:moveTo>
                  <a:pt x="0" y="291"/>
                </a:moveTo>
                <a:lnTo>
                  <a:pt x="6029712" y="0"/>
                </a:lnTo>
                <a:lnTo>
                  <a:pt x="6029712" y="6858001"/>
                </a:lnTo>
                <a:lnTo>
                  <a:pt x="1024828" y="6859801"/>
                </a:lnTo>
                <a:lnTo>
                  <a:pt x="0" y="2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153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07226-5C82-41B9-9E19-CD4A01745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latin typeface="Bahnschrift SemiCondensed" panose="020B0502040204020203" pitchFamily="34" charset="0"/>
              </a:rPr>
              <a:t>Thankful Thursday 8/8/19</a:t>
            </a:r>
            <a:r>
              <a:rPr lang="en-US" dirty="0">
                <a:latin typeface="Bahnschrift SemiCondensed" panose="020B0502040204020203" pitchFamily="34" charset="0"/>
                <a:sym typeface="Wingdings" panose="05000000000000000000" pitchFamily="2" charset="2"/>
              </a:rPr>
              <a:t></a:t>
            </a:r>
            <a:endParaRPr lang="en-US" dirty="0">
              <a:latin typeface="Bahnschrift SemiCondensed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DE604-F115-41D4-81AA-4D3777E96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338" y="914400"/>
            <a:ext cx="8229600" cy="5715000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latin typeface="Bahnschrift SemiCondensed" panose="020B0502040204020203" pitchFamily="34" charset="0"/>
              </a:rPr>
              <a:t>Mrs. Kimble and Mr. Brown</a:t>
            </a:r>
          </a:p>
          <a:p>
            <a:pPr marL="0" indent="0" algn="ctr">
              <a:buNone/>
            </a:pPr>
            <a:r>
              <a:rPr lang="en-US" sz="2800" dirty="0">
                <a:latin typeface="Bahnschrift SemiCondensed" panose="020B0502040204020203" pitchFamily="34" charset="0"/>
              </a:rPr>
              <a:t>6</a:t>
            </a:r>
            <a:r>
              <a:rPr lang="en-US" sz="2800" baseline="30000" dirty="0">
                <a:latin typeface="Bahnschrift SemiCondensed" panose="020B0502040204020203" pitchFamily="34" charset="0"/>
              </a:rPr>
              <a:t>th</a:t>
            </a:r>
            <a:r>
              <a:rPr lang="en-US" sz="2800" dirty="0">
                <a:latin typeface="Bahnschrift SemiCondensed" panose="020B0502040204020203" pitchFamily="34" charset="0"/>
              </a:rPr>
              <a:t> Grade Earth Science</a:t>
            </a:r>
          </a:p>
          <a:p>
            <a:pPr marL="0" indent="0">
              <a:buNone/>
            </a:pPr>
            <a:endParaRPr lang="en-US" sz="2400" dirty="0">
              <a:latin typeface="Bahnschrift SemiCondensed" panose="020B0502040204020203" pitchFamily="34" charset="0"/>
            </a:endParaRPr>
          </a:p>
          <a:p>
            <a:pPr marL="0" indent="0">
              <a:buNone/>
            </a:pPr>
            <a:r>
              <a:rPr lang="en-US" dirty="0">
                <a:latin typeface="Bahnschrift SemiCondensed" panose="020B0502040204020203" pitchFamily="34" charset="0"/>
              </a:rPr>
              <a:t>Homeroom: Take out agenda and ALL forms that need to be returned. Remember I need ALL forms in order for you to receive a locker!</a:t>
            </a:r>
          </a:p>
          <a:p>
            <a:pPr marL="0" indent="0">
              <a:buNone/>
            </a:pPr>
            <a:r>
              <a:rPr lang="en-US" sz="4400" b="1" dirty="0">
                <a:latin typeface="Bahnschrift SemiCondensed" panose="020B0502040204020203" pitchFamily="34" charset="0"/>
              </a:rPr>
              <a:t>*Clinic Card</a:t>
            </a:r>
          </a:p>
          <a:p>
            <a:pPr marL="0" indent="0">
              <a:buNone/>
            </a:pPr>
            <a:r>
              <a:rPr lang="en-US" sz="4400" b="1" dirty="0">
                <a:latin typeface="Bahnschrift SemiCondensed" panose="020B0502040204020203" pitchFamily="34" charset="0"/>
              </a:rPr>
              <a:t>*Family Information Guide</a:t>
            </a:r>
          </a:p>
          <a:p>
            <a:pPr marL="0" indent="0">
              <a:buNone/>
            </a:pPr>
            <a:r>
              <a:rPr lang="en-US" sz="4400" b="1" dirty="0">
                <a:latin typeface="Bahnschrift SemiCondensed" panose="020B0502040204020203" pitchFamily="34" charset="0"/>
              </a:rPr>
              <a:t>*PBIS Form</a:t>
            </a:r>
          </a:p>
        </p:txBody>
      </p:sp>
    </p:spTree>
    <p:extLst>
      <p:ext uri="{BB962C8B-B14F-4D97-AF65-F5344CB8AC3E}">
        <p14:creationId xmlns:p14="http://schemas.microsoft.com/office/powerpoint/2010/main" val="3565417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4C89C-19A9-4BB4-B97E-D4DF1A1C1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r>
              <a:rPr lang="en-US" dirty="0"/>
              <a:t>Procedure Notes!</a:t>
            </a:r>
          </a:p>
        </p:txBody>
      </p:sp>
    </p:spTree>
    <p:extLst>
      <p:ext uri="{BB962C8B-B14F-4D97-AF65-F5344CB8AC3E}">
        <p14:creationId xmlns:p14="http://schemas.microsoft.com/office/powerpoint/2010/main" val="3326725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A1A00"/>
                </a:solidFill>
              </a:rPr>
              <a:t>Be Respectful...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3013" y="2203211"/>
            <a:ext cx="3212016" cy="22808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0969" y="1159755"/>
            <a:ext cx="2354639" cy="26192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9460" y="2678382"/>
            <a:ext cx="2057400" cy="22012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2126" y="3825882"/>
            <a:ext cx="3032324" cy="19525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1272" y="4602064"/>
            <a:ext cx="2401571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dirty="0"/>
              <a:t>Seriously, do I need to explain more?</a:t>
            </a:r>
          </a:p>
        </p:txBody>
      </p:sp>
    </p:spTree>
    <p:extLst>
      <p:ext uri="{BB962C8B-B14F-4D97-AF65-F5344CB8AC3E}">
        <p14:creationId xmlns:p14="http://schemas.microsoft.com/office/powerpoint/2010/main" val="4217310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06" y="76200"/>
            <a:ext cx="7543800" cy="208849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2A1A00"/>
                </a:solidFill>
              </a:rPr>
              <a:t>Be Ready:</a:t>
            </a:r>
            <a:br>
              <a:rPr lang="en-US" dirty="0">
                <a:solidFill>
                  <a:srgbClr val="2A1A00"/>
                </a:solidFill>
              </a:rPr>
            </a:br>
            <a:r>
              <a:rPr lang="en-US" dirty="0">
                <a:solidFill>
                  <a:srgbClr val="2A1A00"/>
                </a:solidFill>
              </a:rPr>
              <a:t>On Time...be prepared...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12691" y="2772086"/>
            <a:ext cx="3171825" cy="2357438"/>
          </a:xfrm>
        </p:spPr>
      </p:pic>
      <p:sp>
        <p:nvSpPr>
          <p:cNvPr id="5" name="TextBox 4"/>
          <p:cNvSpPr txBox="1"/>
          <p:nvPr/>
        </p:nvSpPr>
        <p:spPr>
          <a:xfrm>
            <a:off x="1260129" y="2885431"/>
            <a:ext cx="2057400" cy="30008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endParaRPr lang="en-US" sz="135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959" y="2028036"/>
            <a:ext cx="3674257" cy="24341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7193" y="4575526"/>
            <a:ext cx="4905497" cy="113107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dirty="0"/>
              <a:t>Everyday you will need something to write with, notebook paper, and your science binder.</a:t>
            </a:r>
          </a:p>
          <a:p>
            <a:r>
              <a:rPr lang="en-US" dirty="0"/>
              <a:t>NEVER leave home without it!</a:t>
            </a:r>
          </a:p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854625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F445B-3242-4489-B66F-7FB2D5703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are the classroom expectations?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CA341-C9FF-4D19-B6AA-6066E73F8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82880" lvl="0" indent="-182880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SzPct val="100000"/>
              <a:buFont typeface="Garamond"/>
              <a:buChar char="◦"/>
            </a:pPr>
            <a:r>
              <a:rPr lang="en-US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Please don’t </a:t>
            </a:r>
            <a:r>
              <a:rPr lang="en-US" b="1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talk</a:t>
            </a:r>
            <a:r>
              <a:rPr lang="en-US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while we are </a:t>
            </a:r>
            <a:r>
              <a:rPr lang="en-US" b="1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talking</a:t>
            </a:r>
            <a:r>
              <a:rPr lang="en-US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</a:p>
          <a:p>
            <a:pPr marL="182880" lvl="0" indent="-182880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SzPct val="100000"/>
              <a:buFont typeface="Garamond"/>
              <a:buChar char="◦"/>
            </a:pPr>
            <a:r>
              <a:rPr lang="en-US" b="1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Raise</a:t>
            </a:r>
            <a:r>
              <a:rPr lang="en-US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your hand to be </a:t>
            </a:r>
            <a:r>
              <a:rPr lang="en-US" b="1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called</a:t>
            </a:r>
            <a:r>
              <a:rPr lang="en-US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upon.</a:t>
            </a:r>
          </a:p>
          <a:p>
            <a:pPr marL="182880" lvl="0" indent="-182880">
              <a:lnSpc>
                <a:spcPct val="90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Garamond"/>
              <a:buChar char="◦"/>
            </a:pPr>
            <a:r>
              <a:rPr lang="en-US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Keep </a:t>
            </a:r>
            <a:r>
              <a:rPr lang="en-US" b="1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hands</a:t>
            </a:r>
            <a:r>
              <a:rPr lang="en-US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</a:t>
            </a:r>
            <a:r>
              <a:rPr lang="en-US" b="1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feet</a:t>
            </a:r>
            <a:r>
              <a:rPr lang="en-US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 yourself.</a:t>
            </a:r>
          </a:p>
          <a:p>
            <a:pPr marL="182880" lvl="0" indent="-182880">
              <a:lnSpc>
                <a:spcPct val="90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Garamond"/>
              <a:buChar char="◦"/>
            </a:pPr>
            <a:r>
              <a:rPr lang="en-US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Listen to instruction the </a:t>
            </a:r>
            <a:r>
              <a:rPr lang="en-US" b="1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first</a:t>
            </a:r>
            <a:r>
              <a:rPr lang="en-US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time it is given. </a:t>
            </a:r>
          </a:p>
          <a:p>
            <a:pPr marL="182880" lvl="0" indent="-182880">
              <a:lnSpc>
                <a:spcPct val="90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Garamond"/>
              <a:buChar char="◦"/>
            </a:pPr>
            <a:r>
              <a:rPr lang="en-US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Please do not </a:t>
            </a:r>
            <a:r>
              <a:rPr lang="en-US" b="1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argue</a:t>
            </a:r>
            <a:r>
              <a:rPr lang="en-US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with teacher.</a:t>
            </a:r>
          </a:p>
          <a:p>
            <a:pPr marL="182880" lvl="0" indent="-182880">
              <a:lnSpc>
                <a:spcPct val="90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Garamond"/>
              <a:buChar char="◦"/>
            </a:pPr>
            <a:r>
              <a:rPr lang="en-US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 ON TIME – </a:t>
            </a:r>
            <a:r>
              <a:rPr lang="en-US" b="1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Tardy</a:t>
            </a:r>
            <a:r>
              <a:rPr lang="en-US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is late and a </a:t>
            </a:r>
            <a:r>
              <a:rPr lang="en-US" b="1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distraction</a:t>
            </a:r>
            <a:r>
              <a:rPr lang="en-US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</a:p>
          <a:p>
            <a:pPr marL="182880" lvl="0" indent="-182880">
              <a:lnSpc>
                <a:spcPct val="90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Garamond"/>
              <a:buChar char="◦"/>
            </a:pPr>
            <a:r>
              <a:rPr lang="en-US" b="1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Opinions</a:t>
            </a:r>
            <a:r>
              <a:rPr lang="en-US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</a:t>
            </a:r>
            <a:r>
              <a:rPr lang="en-US" b="1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ideas</a:t>
            </a:r>
            <a:r>
              <a:rPr lang="en-US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are welcome ☺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734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DA10C-6F9A-4AA1-8FF7-C2C9ABC7A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will I get your attention?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868ED-9EF0-4474-BD3F-75EBBFC79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count down from </a:t>
            </a:r>
            <a:r>
              <a:rPr lang="en-US" b="1" u="sng" dirty="0"/>
              <a:t>5</a:t>
            </a:r>
            <a:r>
              <a:rPr lang="en-US" dirty="0"/>
              <a:t> . </a:t>
            </a:r>
          </a:p>
          <a:p>
            <a:r>
              <a:rPr lang="en-US" dirty="0"/>
              <a:t>By the time we get to 1, we will expect you to be </a:t>
            </a:r>
            <a:r>
              <a:rPr lang="en-US" b="1" u="sng" dirty="0"/>
              <a:t>silent,</a:t>
            </a:r>
            <a:r>
              <a:rPr lang="en-US" dirty="0"/>
              <a:t> stop </a:t>
            </a:r>
            <a:r>
              <a:rPr lang="en-US" b="1" u="sng" dirty="0"/>
              <a:t>moving</a:t>
            </a:r>
            <a:r>
              <a:rPr lang="en-US" dirty="0"/>
              <a:t> and have </a:t>
            </a:r>
            <a:r>
              <a:rPr lang="en-US" b="1" u="sng" dirty="0"/>
              <a:t>eyes</a:t>
            </a:r>
            <a:r>
              <a:rPr lang="en-US" dirty="0"/>
              <a:t> on me.</a:t>
            </a:r>
          </a:p>
        </p:txBody>
      </p:sp>
    </p:spTree>
    <p:extLst>
      <p:ext uri="{BB962C8B-B14F-4D97-AF65-F5344CB8AC3E}">
        <p14:creationId xmlns:p14="http://schemas.microsoft.com/office/powerpoint/2010/main" val="4141859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C9E64-088A-4693-8973-38676FAD6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does being prepared look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75F6B-76C2-456E-AE00-49C3EA508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Come to class with:</a:t>
            </a:r>
          </a:p>
          <a:p>
            <a:r>
              <a:rPr lang="en-US" dirty="0"/>
              <a:t> Your </a:t>
            </a:r>
            <a:r>
              <a:rPr lang="en-US" b="1" u="sng" dirty="0"/>
              <a:t>science binder </a:t>
            </a:r>
            <a:r>
              <a:rPr lang="en-US" dirty="0"/>
              <a:t>EVERYDAY	</a:t>
            </a:r>
          </a:p>
          <a:p>
            <a:r>
              <a:rPr lang="en-US" dirty="0"/>
              <a:t> A </a:t>
            </a:r>
            <a:r>
              <a:rPr lang="en-US" b="1" u="sng" dirty="0"/>
              <a:t>pencil</a:t>
            </a:r>
            <a:r>
              <a:rPr lang="en-US" dirty="0"/>
              <a:t> to write with.</a:t>
            </a:r>
          </a:p>
        </p:txBody>
      </p:sp>
    </p:spTree>
    <p:extLst>
      <p:ext uri="{BB962C8B-B14F-4D97-AF65-F5344CB8AC3E}">
        <p14:creationId xmlns:p14="http://schemas.microsoft.com/office/powerpoint/2010/main" val="629398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E12AC-E702-49E5-AB9A-9E9971E49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my silent hand signals?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74056-674D-45CF-8D71-5CCC34180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Raise your </a:t>
            </a:r>
            <a:r>
              <a:rPr lang="en-US" b="1" u="sng" dirty="0"/>
              <a:t>hand</a:t>
            </a:r>
            <a:r>
              <a:rPr lang="en-US" dirty="0"/>
              <a:t> for permission to </a:t>
            </a:r>
            <a:r>
              <a:rPr lang="en-US" b="1" u="sng" dirty="0"/>
              <a:t>speak or move </a:t>
            </a:r>
            <a:r>
              <a:rPr lang="en-US" dirty="0"/>
              <a:t>around the room.</a:t>
            </a:r>
          </a:p>
          <a:p>
            <a:r>
              <a:rPr lang="en-US" dirty="0"/>
              <a:t>Raise your </a:t>
            </a:r>
            <a:r>
              <a:rPr lang="en-US" b="1" u="sng" dirty="0"/>
              <a:t>1 finger </a:t>
            </a:r>
            <a:r>
              <a:rPr lang="en-US" dirty="0"/>
              <a:t>to ask to sharpen pencil. Wait for permission before sharpening.</a:t>
            </a:r>
          </a:p>
          <a:p>
            <a:r>
              <a:rPr lang="en-US" dirty="0"/>
              <a:t>Never use the electric pencil sharpener when someone is speaking to the class, student or teacher.</a:t>
            </a:r>
          </a:p>
          <a:p>
            <a:r>
              <a:rPr lang="en-US" b="1" u="sng" dirty="0"/>
              <a:t>Cross</a:t>
            </a:r>
            <a:r>
              <a:rPr lang="en-US" dirty="0"/>
              <a:t> your fingers to ask to use the restroom.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092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0EA27-8DCC-4C3D-924E-8EDD1C13A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6600" y="97465"/>
            <a:ext cx="5410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Moving around the room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46F12-2F40-4044-B919-97A60F74E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0" y="1219200"/>
            <a:ext cx="5029200" cy="4525963"/>
          </a:xfrm>
        </p:spPr>
        <p:txBody>
          <a:bodyPr/>
          <a:lstStyle/>
          <a:p>
            <a:r>
              <a:rPr lang="en-US" dirty="0"/>
              <a:t>Is it okay to move around the room?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Silent hand signals or hands raised will let me know what you need.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23606">
            <a:off x="314544" y="255887"/>
            <a:ext cx="2438400" cy="236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1828800"/>
            <a:ext cx="2170483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76" y="2971800"/>
            <a:ext cx="3676207" cy="221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851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33602-AA5E-4C73-A6E0-598D6436E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605" y="0"/>
            <a:ext cx="8229600" cy="1143000"/>
          </a:xfrm>
        </p:spPr>
        <p:txBody>
          <a:bodyPr/>
          <a:lstStyle/>
          <a:p>
            <a:r>
              <a:rPr lang="en-US" dirty="0"/>
              <a:t>Pencils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3BDDC-035C-4C03-8F0D-C0E66F5AB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414" y="838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You may </a:t>
            </a:r>
            <a:r>
              <a:rPr lang="en-US" b="1" u="sng" dirty="0"/>
              <a:t>silently</a:t>
            </a:r>
            <a:r>
              <a:rPr lang="en-US" dirty="0"/>
              <a:t> sharpen pencils during the successful starter</a:t>
            </a:r>
          </a:p>
          <a:p>
            <a:r>
              <a:rPr lang="en-US" dirty="0"/>
              <a:t>No more than </a:t>
            </a:r>
            <a:r>
              <a:rPr lang="en-US" b="1" u="sng" dirty="0"/>
              <a:t>2 </a:t>
            </a:r>
            <a:r>
              <a:rPr lang="en-US" dirty="0"/>
              <a:t>people at the sharpener at one time</a:t>
            </a:r>
          </a:p>
          <a:p>
            <a:r>
              <a:rPr lang="en-US" dirty="0"/>
              <a:t>During lessons and activities if you need to sharpen your pencil hold your finger in the air and wait for </a:t>
            </a:r>
            <a:r>
              <a:rPr lang="en-US" b="1" u="sng" dirty="0"/>
              <a:t>approval</a:t>
            </a:r>
            <a:endParaRPr lang="en-US" dirty="0"/>
          </a:p>
          <a:p>
            <a:r>
              <a:rPr lang="en-US" dirty="0"/>
              <a:t>If you need to borrow a pencil use </a:t>
            </a:r>
            <a:r>
              <a:rPr lang="en-US" b="1" u="sng" dirty="0"/>
              <a:t>hand signal </a:t>
            </a:r>
            <a:r>
              <a:rPr lang="en-US" dirty="0"/>
              <a:t>and</a:t>
            </a:r>
            <a:r>
              <a:rPr lang="en-US" b="1" u="sng" dirty="0"/>
              <a:t> ask classmate</a:t>
            </a:r>
          </a:p>
          <a:p>
            <a:r>
              <a:rPr lang="en-US" dirty="0"/>
              <a:t>Do not sharpen pencils while the teacher or students are talking!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669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8A3AB-7172-4912-939F-998FF7829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9A3CB-BC8B-4C9E-9491-1CF136E29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Glue stick: make a line on the </a:t>
            </a:r>
            <a:r>
              <a:rPr lang="en-US" b="1" u="sng" dirty="0"/>
              <a:t>perimeter</a:t>
            </a:r>
            <a:r>
              <a:rPr lang="en-US" dirty="0"/>
              <a:t> of the paper to glue in, roll down glue before capping, place dried or empty glue sticks in team trash can</a:t>
            </a:r>
          </a:p>
          <a:p>
            <a:r>
              <a:rPr lang="en-US" dirty="0"/>
              <a:t>Glue bottles: place </a:t>
            </a:r>
            <a:r>
              <a:rPr lang="en-US" b="1" u="sng" dirty="0"/>
              <a:t>one dot </a:t>
            </a:r>
            <a:r>
              <a:rPr lang="en-US" dirty="0"/>
              <a:t>of glue on each corner of the worksheet to glue in, make sure top is twisted shut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948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07226-5C82-41B9-9E19-CD4A01745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800" dirty="0">
                <a:latin typeface="Bahnschrift SemiCondensed" panose="020B0502040204020203" pitchFamily="34" charset="0"/>
              </a:rPr>
              <a:t>Thankful Thursday 8/8/19</a:t>
            </a:r>
            <a:r>
              <a:rPr lang="en-US" sz="4800" dirty="0">
                <a:latin typeface="Bahnschrift SemiCondensed" panose="020B0502040204020203" pitchFamily="34" charset="0"/>
                <a:sym typeface="Wingdings" panose="05000000000000000000" pitchFamily="2" charset="2"/>
              </a:rPr>
              <a:t></a:t>
            </a:r>
            <a:endParaRPr lang="en-US" sz="4800" dirty="0">
              <a:latin typeface="Bahnschrift SemiCondensed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DE604-F115-41D4-81AA-4D3777E96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338" y="914400"/>
            <a:ext cx="8229600" cy="5715000"/>
          </a:xfrm>
          <a:noFill/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sz="2800" dirty="0">
              <a:latin typeface="Bahnschrift SemiCondensed" panose="020B0502040204020203" pitchFamily="34" charset="0"/>
            </a:endParaRPr>
          </a:p>
          <a:p>
            <a:pPr marL="0" indent="0" algn="ctr">
              <a:buNone/>
            </a:pPr>
            <a:r>
              <a:rPr lang="en-US" sz="2800" dirty="0">
                <a:latin typeface="Bahnschrift SemiCondensed" panose="020B0502040204020203" pitchFamily="34" charset="0"/>
              </a:rPr>
              <a:t>Mrs. Kimble and Mr. Brown</a:t>
            </a:r>
          </a:p>
          <a:p>
            <a:pPr marL="0" indent="0" algn="ctr">
              <a:buNone/>
            </a:pPr>
            <a:r>
              <a:rPr lang="en-US" sz="2800" dirty="0">
                <a:latin typeface="Bahnschrift SemiCondensed" panose="020B0502040204020203" pitchFamily="34" charset="0"/>
              </a:rPr>
              <a:t>6</a:t>
            </a:r>
            <a:r>
              <a:rPr lang="en-US" sz="2800" baseline="30000" dirty="0">
                <a:latin typeface="Bahnschrift SemiCondensed" panose="020B0502040204020203" pitchFamily="34" charset="0"/>
              </a:rPr>
              <a:t>th</a:t>
            </a:r>
            <a:r>
              <a:rPr lang="en-US" sz="2800" dirty="0">
                <a:latin typeface="Bahnschrift SemiCondensed" panose="020B0502040204020203" pitchFamily="34" charset="0"/>
              </a:rPr>
              <a:t> Grade Earth Science</a:t>
            </a:r>
          </a:p>
          <a:p>
            <a:pPr marL="0" indent="0">
              <a:buNone/>
            </a:pPr>
            <a:endParaRPr lang="en-US" sz="2400" dirty="0">
              <a:latin typeface="Bahnschrift SemiCondensed" panose="020B0502040204020203" pitchFamily="34" charset="0"/>
            </a:endParaRPr>
          </a:p>
          <a:p>
            <a:pPr marL="0" indent="0" algn="ctr">
              <a:buNone/>
            </a:pPr>
            <a:r>
              <a:rPr lang="en-US" sz="3600" dirty="0">
                <a:latin typeface="Bahnschrift SemiCondensed" panose="020B0502040204020203" pitchFamily="34" charset="0"/>
              </a:rPr>
              <a:t>****Thankful Thursday 8/8/19 Schedule****</a:t>
            </a:r>
          </a:p>
          <a:p>
            <a:pPr marL="0" indent="0">
              <a:buNone/>
            </a:pPr>
            <a:r>
              <a:rPr lang="en-US" sz="3600" b="1" dirty="0">
                <a:latin typeface="Bahnschrift SemiCondensed" panose="020B0502040204020203" pitchFamily="34" charset="0"/>
              </a:rPr>
              <a:t>Homeroom: 8:50am-9:40am</a:t>
            </a:r>
          </a:p>
          <a:p>
            <a:pPr marL="0" indent="0">
              <a:buNone/>
            </a:pPr>
            <a:r>
              <a:rPr lang="en-US" sz="3600" b="1" dirty="0">
                <a:latin typeface="Bahnschrift SemiCondensed" panose="020B0502040204020203" pitchFamily="34" charset="0"/>
              </a:rPr>
              <a:t>1</a:t>
            </a:r>
            <a:r>
              <a:rPr lang="en-US" sz="3600" b="1" baseline="30000" dirty="0">
                <a:latin typeface="Bahnschrift SemiCondensed" panose="020B0502040204020203" pitchFamily="34" charset="0"/>
              </a:rPr>
              <a:t>st</a:t>
            </a:r>
            <a:r>
              <a:rPr lang="en-US" sz="3600" b="1" dirty="0">
                <a:latin typeface="Bahnschrift SemiCondensed" panose="020B0502040204020203" pitchFamily="34" charset="0"/>
              </a:rPr>
              <a:t> period: 9:43am-11:11am</a:t>
            </a:r>
          </a:p>
          <a:p>
            <a:pPr marL="0" indent="0">
              <a:buNone/>
            </a:pPr>
            <a:r>
              <a:rPr lang="en-US" sz="3600" b="1" dirty="0">
                <a:latin typeface="Bahnschrift SemiCondensed" panose="020B0502040204020203" pitchFamily="34" charset="0"/>
              </a:rPr>
              <a:t>2</a:t>
            </a:r>
            <a:r>
              <a:rPr lang="en-US" sz="3600" b="1" baseline="30000" dirty="0">
                <a:latin typeface="Bahnschrift SemiCondensed" panose="020B0502040204020203" pitchFamily="34" charset="0"/>
              </a:rPr>
              <a:t>nd</a:t>
            </a:r>
            <a:r>
              <a:rPr lang="en-US" sz="3600" b="1" dirty="0">
                <a:latin typeface="Bahnschrift SemiCondensed" panose="020B0502040204020203" pitchFamily="34" charset="0"/>
              </a:rPr>
              <a:t> period: 11:14am-1:10pm</a:t>
            </a:r>
          </a:p>
          <a:p>
            <a:pPr marL="0" indent="0">
              <a:buNone/>
            </a:pPr>
            <a:r>
              <a:rPr lang="en-US" sz="3600" b="1" dirty="0">
                <a:latin typeface="Bahnschrift SemiCondensed" panose="020B0502040204020203" pitchFamily="34" charset="0"/>
              </a:rPr>
              <a:t>3</a:t>
            </a:r>
            <a:r>
              <a:rPr lang="en-US" sz="3600" b="1" baseline="30000" dirty="0">
                <a:latin typeface="Bahnschrift SemiCondensed" panose="020B0502040204020203" pitchFamily="34" charset="0"/>
              </a:rPr>
              <a:t>rd</a:t>
            </a:r>
            <a:r>
              <a:rPr lang="en-US" sz="3600" b="1" dirty="0">
                <a:latin typeface="Bahnschrift SemiCondensed" panose="020B0502040204020203" pitchFamily="34" charset="0"/>
              </a:rPr>
              <a:t> period: 1:13-2:41pm</a:t>
            </a:r>
          </a:p>
          <a:p>
            <a:pPr marL="0" indent="0">
              <a:buNone/>
            </a:pPr>
            <a:r>
              <a:rPr lang="en-US" sz="3600" b="1" dirty="0">
                <a:latin typeface="Bahnschrift SemiCondensed" panose="020B0502040204020203" pitchFamily="34" charset="0"/>
              </a:rPr>
              <a:t>6</a:t>
            </a:r>
            <a:r>
              <a:rPr lang="en-US" sz="3600" b="1" baseline="30000" dirty="0">
                <a:latin typeface="Bahnschrift SemiCondensed" panose="020B0502040204020203" pitchFamily="34" charset="0"/>
              </a:rPr>
              <a:t>th</a:t>
            </a:r>
            <a:r>
              <a:rPr lang="en-US" sz="3600" b="1" dirty="0">
                <a:latin typeface="Bahnschrift SemiCondensed" panose="020B0502040204020203" pitchFamily="34" charset="0"/>
              </a:rPr>
              <a:t> period:  2:45pm-3:28pm</a:t>
            </a:r>
          </a:p>
          <a:p>
            <a:pPr marL="0" indent="0">
              <a:buNone/>
            </a:pPr>
            <a:r>
              <a:rPr lang="en-US" sz="3600" b="1" dirty="0">
                <a:latin typeface="Bahnschrift SemiCondensed" panose="020B0502040204020203" pitchFamily="34" charset="0"/>
              </a:rPr>
              <a:t>7</a:t>
            </a:r>
            <a:r>
              <a:rPr lang="en-US" sz="3600" b="1" baseline="30000" dirty="0">
                <a:latin typeface="Bahnschrift SemiCondensed" panose="020B0502040204020203" pitchFamily="34" charset="0"/>
              </a:rPr>
              <a:t>th</a:t>
            </a:r>
            <a:r>
              <a:rPr lang="en-US" sz="3600" b="1" dirty="0">
                <a:latin typeface="Bahnschrift SemiCondensed" panose="020B0502040204020203" pitchFamily="34" charset="0"/>
              </a:rPr>
              <a:t> period: 3:32-4:15pm</a:t>
            </a:r>
          </a:p>
          <a:p>
            <a:pPr marL="0" indent="0">
              <a:buNone/>
            </a:pPr>
            <a:endParaRPr lang="en-US" sz="4400" b="1" dirty="0"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190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CDF82-FF46-4E7E-BB62-55226AA36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Positions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7506C-7243-4F1D-B899-BF8D2C5C1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5866"/>
            <a:ext cx="8229600" cy="4525963"/>
          </a:xfrm>
        </p:spPr>
        <p:txBody>
          <a:bodyPr>
            <a:normAutofit fontScale="92500"/>
          </a:bodyPr>
          <a:lstStyle/>
          <a:p>
            <a:pPr marL="182880" lvl="0" indent="-182880"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buFont typeface="Garamond" pitchFamily="18" charset="0"/>
              <a:buChar char="◦"/>
            </a:pPr>
            <a:r>
              <a:rPr lang="en-US" sz="3000" dirty="0">
                <a:solidFill>
                  <a:prstClr val="black"/>
                </a:solidFill>
                <a:latin typeface="Century Gothic" panose="020B0502020202020204"/>
              </a:rPr>
              <a:t>A – </a:t>
            </a:r>
            <a:r>
              <a:rPr lang="en-US" sz="3000" b="1" u="sng" dirty="0">
                <a:solidFill>
                  <a:prstClr val="black"/>
                </a:solidFill>
                <a:latin typeface="Century Gothic" panose="020B0502020202020204"/>
              </a:rPr>
              <a:t>Material Retriever</a:t>
            </a:r>
            <a:r>
              <a:rPr lang="en-US" sz="3000" dirty="0">
                <a:solidFill>
                  <a:prstClr val="black"/>
                </a:solidFill>
                <a:latin typeface="Century Gothic" panose="020B0502020202020204"/>
              </a:rPr>
              <a:t>: gets </a:t>
            </a:r>
            <a:r>
              <a:rPr lang="en-US" sz="3000" b="1" u="sng" dirty="0">
                <a:solidFill>
                  <a:prstClr val="black"/>
                </a:solidFill>
                <a:latin typeface="Century Gothic" panose="020B0502020202020204"/>
              </a:rPr>
              <a:t>materials</a:t>
            </a:r>
            <a:r>
              <a:rPr lang="en-US" sz="3000" dirty="0">
                <a:solidFill>
                  <a:prstClr val="black"/>
                </a:solidFill>
                <a:latin typeface="Century Gothic" panose="020B0502020202020204"/>
              </a:rPr>
              <a:t> from class period drawer</a:t>
            </a:r>
          </a:p>
          <a:p>
            <a:pPr marL="182880" lvl="0" indent="-182880"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buFont typeface="Garamond" pitchFamily="18" charset="0"/>
              <a:buChar char="◦"/>
            </a:pPr>
            <a:r>
              <a:rPr lang="en-US" sz="3000" dirty="0">
                <a:solidFill>
                  <a:prstClr val="black"/>
                </a:solidFill>
                <a:latin typeface="Century Gothic" panose="020B0502020202020204"/>
              </a:rPr>
              <a:t>B – </a:t>
            </a:r>
            <a:r>
              <a:rPr lang="en-US" sz="3000" b="1" u="sng" dirty="0">
                <a:solidFill>
                  <a:prstClr val="black"/>
                </a:solidFill>
                <a:latin typeface="Century Gothic" panose="020B0502020202020204"/>
              </a:rPr>
              <a:t>Paper Collector</a:t>
            </a:r>
            <a:r>
              <a:rPr lang="en-US" sz="3000" dirty="0">
                <a:solidFill>
                  <a:prstClr val="black"/>
                </a:solidFill>
                <a:latin typeface="Century Gothic" panose="020B0502020202020204"/>
              </a:rPr>
              <a:t>: quietly </a:t>
            </a:r>
            <a:r>
              <a:rPr lang="en-US" sz="3000" b="1" u="sng" dirty="0">
                <a:solidFill>
                  <a:prstClr val="black"/>
                </a:solidFill>
                <a:latin typeface="Century Gothic" panose="020B0502020202020204"/>
              </a:rPr>
              <a:t>collect</a:t>
            </a:r>
            <a:r>
              <a:rPr lang="en-US" sz="3000" dirty="0">
                <a:solidFill>
                  <a:prstClr val="black"/>
                </a:solidFill>
                <a:latin typeface="Century Gothic" panose="020B0502020202020204"/>
              </a:rPr>
              <a:t> all papers from table and put in correct color </a:t>
            </a:r>
            <a:r>
              <a:rPr lang="en-US" sz="3000" b="1" u="sng" dirty="0">
                <a:solidFill>
                  <a:prstClr val="black"/>
                </a:solidFill>
                <a:latin typeface="Century Gothic" panose="020B0502020202020204"/>
              </a:rPr>
              <a:t>bin</a:t>
            </a:r>
          </a:p>
          <a:p>
            <a:pPr marL="182880" lvl="0" indent="-182880"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buFont typeface="Garamond" pitchFamily="18" charset="0"/>
              <a:buChar char="◦"/>
            </a:pPr>
            <a:r>
              <a:rPr lang="en-US" sz="3000" dirty="0">
                <a:solidFill>
                  <a:prstClr val="black"/>
                </a:solidFill>
                <a:latin typeface="Century Gothic" panose="020B0502020202020204"/>
              </a:rPr>
              <a:t>C – </a:t>
            </a:r>
            <a:r>
              <a:rPr lang="en-US" sz="3000" b="1" u="sng" dirty="0">
                <a:solidFill>
                  <a:prstClr val="black"/>
                </a:solidFill>
                <a:latin typeface="Century Gothic" panose="020B0502020202020204"/>
              </a:rPr>
              <a:t>Return Materials</a:t>
            </a:r>
            <a:r>
              <a:rPr lang="en-US" sz="3000" dirty="0">
                <a:solidFill>
                  <a:prstClr val="black"/>
                </a:solidFill>
                <a:latin typeface="Century Gothic" panose="020B0502020202020204"/>
              </a:rPr>
              <a:t>: collect </a:t>
            </a:r>
            <a:r>
              <a:rPr lang="en-US" sz="3000" b="1" u="sng" dirty="0">
                <a:solidFill>
                  <a:prstClr val="black"/>
                </a:solidFill>
                <a:latin typeface="Century Gothic" panose="020B0502020202020204"/>
              </a:rPr>
              <a:t>materials</a:t>
            </a:r>
            <a:r>
              <a:rPr lang="en-US" sz="3000" dirty="0">
                <a:solidFill>
                  <a:prstClr val="black"/>
                </a:solidFill>
                <a:latin typeface="Century Gothic" panose="020B0502020202020204"/>
              </a:rPr>
              <a:t> from table, place back in class period drawer</a:t>
            </a:r>
          </a:p>
          <a:p>
            <a:pPr marL="182880" lvl="0" indent="-182880"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buFont typeface="Garamond" pitchFamily="18" charset="0"/>
              <a:buChar char="◦"/>
            </a:pPr>
            <a:r>
              <a:rPr lang="en-US" sz="3000" dirty="0">
                <a:solidFill>
                  <a:prstClr val="black"/>
                </a:solidFill>
                <a:latin typeface="Century Gothic" panose="020B0502020202020204"/>
              </a:rPr>
              <a:t>D – </a:t>
            </a:r>
            <a:r>
              <a:rPr lang="en-US" sz="3000" b="1" u="sng" dirty="0">
                <a:solidFill>
                  <a:prstClr val="black"/>
                </a:solidFill>
                <a:latin typeface="Century Gothic" panose="020B0502020202020204"/>
              </a:rPr>
              <a:t>Communicator</a:t>
            </a:r>
            <a:r>
              <a:rPr lang="en-US" sz="3000" dirty="0">
                <a:solidFill>
                  <a:prstClr val="black"/>
                </a:solidFill>
                <a:latin typeface="Century Gothic" panose="020B0502020202020204"/>
              </a:rPr>
              <a:t>: collaborate with </a:t>
            </a:r>
            <a:r>
              <a:rPr lang="en-US" sz="3000" b="1" u="sng" dirty="0">
                <a:solidFill>
                  <a:prstClr val="black"/>
                </a:solidFill>
                <a:latin typeface="Century Gothic" panose="020B0502020202020204"/>
              </a:rPr>
              <a:t>table</a:t>
            </a:r>
            <a:r>
              <a:rPr lang="en-US" sz="3000" dirty="0">
                <a:solidFill>
                  <a:prstClr val="black"/>
                </a:solidFill>
                <a:latin typeface="Century Gothic" panose="020B0502020202020204"/>
              </a:rPr>
              <a:t>, speak for table when a </a:t>
            </a:r>
            <a:r>
              <a:rPr lang="en-US" sz="3000" b="1" u="sng" dirty="0">
                <a:solidFill>
                  <a:prstClr val="black"/>
                </a:solidFill>
                <a:latin typeface="Century Gothic" panose="020B0502020202020204"/>
              </a:rPr>
              <a:t>question</a:t>
            </a:r>
            <a:r>
              <a:rPr lang="en-US" sz="3000" dirty="0">
                <a:solidFill>
                  <a:prstClr val="black"/>
                </a:solidFill>
                <a:latin typeface="Century Gothic" panose="020B0502020202020204"/>
              </a:rPr>
              <a:t> is asked to table. </a:t>
            </a:r>
          </a:p>
          <a:p>
            <a:pPr marL="182880" lvl="0" indent="-182880"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buFont typeface="Garamond" pitchFamily="18" charset="0"/>
              <a:buChar char="◦"/>
            </a:pPr>
            <a:endParaRPr lang="en-US" sz="1700" dirty="0">
              <a:solidFill>
                <a:prstClr val="black"/>
              </a:solidFill>
              <a:latin typeface="Century Gothic" panose="020B0502020202020204"/>
            </a:endParaRP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44431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DMs Bin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1343273">
            <a:off x="385165" y="545549"/>
            <a:ext cx="2452223" cy="22459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95502">
            <a:off x="5482950" y="920706"/>
            <a:ext cx="3118907" cy="20303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3093637"/>
            <a:ext cx="4373527" cy="28512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3091427"/>
            <a:ext cx="4038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Mrs. Kimble and Mr. Brown has a DM bin. This bin is purple and located by Sky’s tank. Any messages, concerns (inside and/or outside of the classroom), and questions you may have regarding science. Make sure you put your 1</a:t>
            </a:r>
            <a:r>
              <a:rPr lang="en-US" sz="2000" b="1" baseline="30000" dirty="0"/>
              <a:t>st</a:t>
            </a:r>
            <a:r>
              <a:rPr lang="en-US" sz="2000" b="1" dirty="0"/>
              <a:t> and last name on message and period.</a:t>
            </a:r>
          </a:p>
        </p:txBody>
      </p:sp>
    </p:spTree>
    <p:extLst>
      <p:ext uri="{BB962C8B-B14F-4D97-AF65-F5344CB8AC3E}">
        <p14:creationId xmlns:p14="http://schemas.microsoft.com/office/powerpoint/2010/main" val="7931795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593" y="-58978"/>
            <a:ext cx="6260805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Teacher Assistant(T.A.)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458200" cy="43735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Helps Mrs. </a:t>
            </a:r>
            <a:r>
              <a:rPr lang="en-US"/>
              <a:t>Kimble and Mr. </a:t>
            </a:r>
            <a:r>
              <a:rPr lang="en-US" dirty="0"/>
              <a:t>Brown with collecting papers and all materials</a:t>
            </a:r>
          </a:p>
          <a:p>
            <a:r>
              <a:rPr lang="en-US" dirty="0"/>
              <a:t>Assist with “managing” the class; will be given respect!!!!</a:t>
            </a:r>
          </a:p>
          <a:p>
            <a:r>
              <a:rPr lang="en-US" dirty="0"/>
              <a:t>Helps teach classmates and students who were absent</a:t>
            </a:r>
          </a:p>
          <a:p>
            <a:r>
              <a:rPr lang="en-US" dirty="0"/>
              <a:t>Responsible for helping substitute when Mr. Gunn and/or Ms. Brown is absent</a:t>
            </a:r>
          </a:p>
          <a:p>
            <a:r>
              <a:rPr lang="en-US" dirty="0"/>
              <a:t>Responsible for making sure the class is running smoothly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9535" y="79411"/>
            <a:ext cx="1593459" cy="1063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67940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8A707-5BDE-4A6D-AE97-913BA15F6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 Headings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939C0-A9A7-4B5D-946D-C66C25E8F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Always write your first and last name, date, </a:t>
            </a:r>
            <a:r>
              <a:rPr lang="en-US" b="1" u="sng" dirty="0"/>
              <a:t>class period</a:t>
            </a:r>
            <a:r>
              <a:rPr lang="en-US" dirty="0"/>
              <a:t>, and page number in your science binder, and </a:t>
            </a:r>
            <a:r>
              <a:rPr lang="en-US" b="1" u="sng" dirty="0"/>
              <a:t>title</a:t>
            </a:r>
            <a:r>
              <a:rPr lang="en-US" dirty="0"/>
              <a:t> of activity</a:t>
            </a:r>
          </a:p>
          <a:p>
            <a:r>
              <a:rPr lang="en-US" dirty="0"/>
              <a:t>If you are doing several activities in your binder you need a title for </a:t>
            </a:r>
            <a:r>
              <a:rPr lang="en-US" b="1" u="sng" dirty="0"/>
              <a:t>each </a:t>
            </a:r>
            <a:r>
              <a:rPr lang="en-US" dirty="0"/>
              <a:t>activity.</a:t>
            </a:r>
          </a:p>
        </p:txBody>
      </p:sp>
    </p:spTree>
    <p:extLst>
      <p:ext uri="{BB962C8B-B14F-4D97-AF65-F5344CB8AC3E}">
        <p14:creationId xmlns:p14="http://schemas.microsoft.com/office/powerpoint/2010/main" val="39976294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51B52-19D7-4C10-A2CC-5B7CA39D7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Turning in binders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3253B-8219-498A-AEAE-6D4AB7CFC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u="sng" dirty="0"/>
              <a:t>paper collector </a:t>
            </a:r>
            <a:r>
              <a:rPr lang="en-US" dirty="0"/>
              <a:t>will collect all four binders and place them inside the bin.</a:t>
            </a:r>
          </a:p>
        </p:txBody>
      </p:sp>
    </p:spTree>
    <p:extLst>
      <p:ext uri="{BB962C8B-B14F-4D97-AF65-F5344CB8AC3E}">
        <p14:creationId xmlns:p14="http://schemas.microsoft.com/office/powerpoint/2010/main" val="10665885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20180-D72A-42BF-A96E-7218830E9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11387-146C-41CB-906C-9AFFB3B65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Check team blog</a:t>
            </a:r>
          </a:p>
          <a:p>
            <a:r>
              <a:rPr lang="en-US" dirty="0"/>
              <a:t>Check </a:t>
            </a:r>
            <a:r>
              <a:rPr lang="en-US" b="1" u="sng" dirty="0"/>
              <a:t>ketchup folder </a:t>
            </a:r>
            <a:r>
              <a:rPr lang="en-US" dirty="0"/>
              <a:t>to find worksheets we worked on in class and place them inside your science folder.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8232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852CA-98D1-4F7C-BA11-704B711AB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FF8C2-19CA-4244-A702-2D19AE9AA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Policy: </a:t>
            </a:r>
            <a:r>
              <a:rPr lang="en-US" b="1" u="sng" dirty="0"/>
              <a:t>5</a:t>
            </a:r>
            <a:r>
              <a:rPr lang="en-US" dirty="0"/>
              <a:t> points deducted each day</a:t>
            </a:r>
          </a:p>
          <a:p>
            <a:r>
              <a:rPr lang="en-US" dirty="0"/>
              <a:t>Turn in notebook on the assigned bookshelf to leave for me to grade</a:t>
            </a:r>
          </a:p>
          <a:p>
            <a:r>
              <a:rPr lang="en-US" dirty="0"/>
              <a:t>Make sure you turn in assignment in your class period late work bin.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4660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AC6B2-CE8D-4BAE-91D4-C591334B8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Folders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4A58B-4408-45A0-B17F-1831FDD77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u="sng" dirty="0"/>
              <a:t>first</a:t>
            </a:r>
            <a:r>
              <a:rPr lang="en-US" dirty="0"/>
              <a:t> student to enter the room will pass out all of the group folders SILENTLY, then sit down and begin the success starter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5428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31305-AF53-4182-B580-C2AA483AD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Away Group Folders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C2B1A-ECDB-4AAF-9A03-E6163A9BF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Resource monitors or </a:t>
            </a:r>
            <a:r>
              <a:rPr lang="en-US" b="1" u="sng" dirty="0"/>
              <a:t>one</a:t>
            </a:r>
            <a:r>
              <a:rPr lang="en-US" dirty="0"/>
              <a:t> volunteer picked by the teacher will put away the group folders after they finish the closing activity</a:t>
            </a:r>
          </a:p>
          <a:p>
            <a:r>
              <a:rPr lang="en-US" dirty="0"/>
              <a:t>Place folders in </a:t>
            </a:r>
            <a:r>
              <a:rPr lang="en-US" b="1" u="sng" dirty="0"/>
              <a:t>numerical</a:t>
            </a:r>
            <a:r>
              <a:rPr lang="en-US" dirty="0"/>
              <a:t> order in their correct bin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3043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B0953-AA84-4847-8851-7B28DA9CD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Teacher’s Desk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4FF15-A318-4C00-9B56-C6A85E21C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should </a:t>
            </a:r>
            <a:r>
              <a:rPr lang="en-US" b="1" u="sng" dirty="0"/>
              <a:t>never</a:t>
            </a:r>
            <a:r>
              <a:rPr lang="en-US" dirty="0"/>
              <a:t> be by my desk or behind the </a:t>
            </a:r>
            <a:r>
              <a:rPr lang="en-US" b="1" u="sng" dirty="0"/>
              <a:t>tape</a:t>
            </a:r>
          </a:p>
          <a:p>
            <a:r>
              <a:rPr lang="en-US" b="1" u="sng" dirty="0"/>
              <a:t>Never</a:t>
            </a:r>
            <a:r>
              <a:rPr lang="en-US" dirty="0"/>
              <a:t> place papers on my desk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91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CF483-7C33-4C01-AB4F-FAABB92E3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Thankful Thursday 8/8/2019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C434F-42D0-4F2E-9803-9BE9F06B3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447800"/>
            <a:ext cx="8572500" cy="57912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FF"/>
                </a:solidFill>
              </a:rPr>
              <a:t>Success Starter</a:t>
            </a:r>
            <a:r>
              <a:rPr lang="en-US" sz="3600" b="1" dirty="0"/>
              <a:t>: Come in </a:t>
            </a:r>
            <a:r>
              <a:rPr lang="en-US" sz="3600" b="1" u="sng" dirty="0"/>
              <a:t>QUIETLY, </a:t>
            </a:r>
            <a:r>
              <a:rPr lang="en-US" sz="3600" b="1" dirty="0"/>
              <a:t> take out agenda, and science binder</a:t>
            </a:r>
          </a:p>
          <a:p>
            <a:r>
              <a:rPr lang="en-US" sz="4000" b="1" dirty="0">
                <a:solidFill>
                  <a:srgbClr val="FFFF00"/>
                </a:solidFill>
              </a:rPr>
              <a:t>Opening</a:t>
            </a:r>
            <a:r>
              <a:rPr lang="en-US" sz="3600" b="1" dirty="0"/>
              <a:t>: The Hunt is ON!!!!!!!! (15 MINUTES)</a:t>
            </a:r>
            <a:endParaRPr lang="en-US" sz="3600" b="1" dirty="0">
              <a:solidFill>
                <a:srgbClr val="7030A0"/>
              </a:solidFill>
              <a:sym typeface="Wingdings" panose="05000000000000000000" pitchFamily="2" charset="2"/>
            </a:endParaRPr>
          </a:p>
          <a:p>
            <a:r>
              <a:rPr lang="en-US" sz="4000" b="1" dirty="0">
                <a:solidFill>
                  <a:srgbClr val="7030A0"/>
                </a:solidFill>
              </a:rPr>
              <a:t>Work Session</a:t>
            </a:r>
            <a:r>
              <a:rPr lang="en-US" sz="3600" b="1" dirty="0"/>
              <a:t>: Procedure notes</a:t>
            </a:r>
          </a:p>
          <a:p>
            <a:r>
              <a:rPr lang="en-US" sz="4000" b="1" dirty="0">
                <a:solidFill>
                  <a:srgbClr val="FF0000"/>
                </a:solidFill>
              </a:rPr>
              <a:t>Closing</a:t>
            </a:r>
            <a:r>
              <a:rPr lang="en-US" sz="3600" b="1" dirty="0"/>
              <a:t>: Model expectations</a:t>
            </a:r>
          </a:p>
          <a:p>
            <a:endParaRPr lang="en-US" sz="2800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657133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A132D-F095-4979-9F2F-83EFD218E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 Starter/Entering the Room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09BFC-170F-47C2-A923-EA5AD1149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Enter </a:t>
            </a:r>
            <a:r>
              <a:rPr lang="en-US" b="1" u="sng" dirty="0"/>
              <a:t>silently</a:t>
            </a:r>
          </a:p>
          <a:p>
            <a:r>
              <a:rPr lang="en-US" dirty="0"/>
              <a:t>Use an efficient route to find your seat</a:t>
            </a:r>
          </a:p>
          <a:p>
            <a:r>
              <a:rPr lang="en-US" dirty="0"/>
              <a:t>Begin the success starter on a new page in your science binder on the </a:t>
            </a:r>
            <a:r>
              <a:rPr lang="en-US" b="1" u="sng" dirty="0"/>
              <a:t>left</a:t>
            </a:r>
            <a:r>
              <a:rPr lang="en-US" dirty="0"/>
              <a:t> page</a:t>
            </a:r>
          </a:p>
        </p:txBody>
      </p:sp>
    </p:spTree>
    <p:extLst>
      <p:ext uri="{BB962C8B-B14F-4D97-AF65-F5344CB8AC3E}">
        <p14:creationId xmlns:p14="http://schemas.microsoft.com/office/powerpoint/2010/main" val="872709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17860-7463-47D4-A24B-2799BF459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Voice Levels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23CDE-971D-492A-A01A-992D8F043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sz="4000" dirty="0"/>
              <a:t>0-3</a:t>
            </a:r>
          </a:p>
          <a:p>
            <a:pPr marL="0" indent="0">
              <a:buNone/>
            </a:pPr>
            <a:r>
              <a:rPr lang="en-US" sz="3600" b="1" dirty="0"/>
              <a:t>Level 3</a:t>
            </a:r>
            <a:r>
              <a:rPr lang="en-US" sz="3300" dirty="0"/>
              <a:t>: Your voice can be heard by the entire class. We are having a whole group discussion.</a:t>
            </a:r>
          </a:p>
          <a:p>
            <a:pPr marL="0" indent="0">
              <a:buNone/>
            </a:pPr>
            <a:endParaRPr lang="en-US" sz="3300" dirty="0"/>
          </a:p>
          <a:p>
            <a:pPr marL="0" indent="0">
              <a:buNone/>
            </a:pPr>
            <a:r>
              <a:rPr lang="en-US" sz="3600" b="1" dirty="0"/>
              <a:t>Level 2</a:t>
            </a:r>
            <a:r>
              <a:rPr lang="en-US" sz="3300" dirty="0"/>
              <a:t>: You and your table mates are having a discussion in your group. Voice is heard ONLY by teammates at table.</a:t>
            </a:r>
          </a:p>
          <a:p>
            <a:pPr marL="0" indent="0">
              <a:buNone/>
            </a:pPr>
            <a:endParaRPr lang="en-US" sz="3300" dirty="0"/>
          </a:p>
          <a:p>
            <a:pPr marL="0" indent="0">
              <a:buNone/>
            </a:pPr>
            <a:r>
              <a:rPr lang="en-US" sz="3600" b="1" dirty="0"/>
              <a:t>Level 1</a:t>
            </a:r>
            <a:r>
              <a:rPr lang="en-US" sz="3300" dirty="0"/>
              <a:t>: At this level, your voice is heard only by the person sitting next to you. Voice is at a whisper level.</a:t>
            </a:r>
          </a:p>
          <a:p>
            <a:pPr marL="0" indent="0">
              <a:buNone/>
            </a:pPr>
            <a:endParaRPr lang="en-US" sz="3300" dirty="0"/>
          </a:p>
          <a:p>
            <a:pPr marL="0" indent="0">
              <a:buNone/>
            </a:pPr>
            <a:r>
              <a:rPr lang="en-US" sz="3600" b="1" dirty="0"/>
              <a:t>Level 0 </a:t>
            </a:r>
            <a:r>
              <a:rPr lang="en-US" sz="3300" dirty="0"/>
              <a:t>: At this level, ALL mouths are closed. The room is silent.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5076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73F92-6E1B-47CE-9EB8-FE04F9A6E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E9381-EAEB-41CA-87B4-A4668AFCB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Fill out tardy clipboard</a:t>
            </a:r>
          </a:p>
          <a:p>
            <a:r>
              <a:rPr lang="en-US" dirty="0"/>
              <a:t>Put pass in classroom inbox.</a:t>
            </a:r>
          </a:p>
          <a:p>
            <a:pPr marL="0" indent="0">
              <a:buNone/>
            </a:pPr>
            <a:r>
              <a:rPr lang="en-US" dirty="0"/>
              <a:t>If pass is in agenda, leave agenda </a:t>
            </a:r>
            <a:r>
              <a:rPr lang="en-US" b="1" u="sng" dirty="0"/>
              <a:t>face up </a:t>
            </a:r>
            <a:r>
              <a:rPr lang="en-US" dirty="0"/>
              <a:t>on desk for me to walk by and check</a:t>
            </a:r>
          </a:p>
        </p:txBody>
      </p:sp>
    </p:spTree>
    <p:extLst>
      <p:ext uri="{BB962C8B-B14F-4D97-AF65-F5344CB8AC3E}">
        <p14:creationId xmlns:p14="http://schemas.microsoft.com/office/powerpoint/2010/main" val="2956684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9C587-84DD-483D-9AB2-685AF0C72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Bathroom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04561-F6FD-46B2-8EF6-D7986E2C7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326" y="1219200"/>
            <a:ext cx="8229600" cy="4525963"/>
          </a:xfrm>
        </p:spPr>
        <p:txBody>
          <a:bodyPr/>
          <a:lstStyle/>
          <a:p>
            <a:r>
              <a:rPr lang="en-US" dirty="0"/>
              <a:t>Use your </a:t>
            </a:r>
            <a:r>
              <a:rPr lang="en-US" b="1" u="sng" dirty="0"/>
              <a:t>inside</a:t>
            </a:r>
            <a:r>
              <a:rPr lang="en-US" dirty="0"/>
              <a:t> voice.</a:t>
            </a:r>
          </a:p>
          <a:p>
            <a:r>
              <a:rPr lang="en-US" dirty="0"/>
              <a:t>Respect others’ </a:t>
            </a:r>
            <a:r>
              <a:rPr lang="en-US" b="1" u="sng" dirty="0"/>
              <a:t>privacy</a:t>
            </a:r>
            <a:r>
              <a:rPr lang="en-US" dirty="0"/>
              <a:t> and school </a:t>
            </a:r>
            <a:r>
              <a:rPr lang="en-US" b="1" u="sng" dirty="0"/>
              <a:t>property</a:t>
            </a:r>
            <a:r>
              <a:rPr lang="en-US" dirty="0"/>
              <a:t>.</a:t>
            </a:r>
          </a:p>
          <a:p>
            <a:r>
              <a:rPr lang="en-US" dirty="0"/>
              <a:t>Keep your </a:t>
            </a:r>
            <a:r>
              <a:rPr lang="en-US" b="1" u="sng" dirty="0"/>
              <a:t>hands</a:t>
            </a:r>
            <a:r>
              <a:rPr lang="en-US" dirty="0"/>
              <a:t>, feet and objects to</a:t>
            </a:r>
            <a:r>
              <a:rPr lang="en-US" b="1" u="sng" dirty="0"/>
              <a:t> YOURSELF</a:t>
            </a:r>
            <a:r>
              <a:rPr lang="en-US" dirty="0"/>
              <a:t>.</a:t>
            </a:r>
          </a:p>
          <a:p>
            <a:r>
              <a:rPr lang="en-US" dirty="0"/>
              <a:t>Keep </a:t>
            </a:r>
            <a:r>
              <a:rPr lang="en-US" b="1" i="1" u="sng" dirty="0"/>
              <a:t>phones/electronics</a:t>
            </a:r>
            <a:r>
              <a:rPr lang="en-US" dirty="0"/>
              <a:t> and headphones put away.</a:t>
            </a:r>
          </a:p>
          <a:p>
            <a:r>
              <a:rPr lang="en-US" dirty="0"/>
              <a:t>Flush </a:t>
            </a:r>
            <a:r>
              <a:rPr lang="en-US" b="1" u="sng" dirty="0"/>
              <a:t>toilet </a:t>
            </a:r>
            <a:r>
              <a:rPr lang="en-US" dirty="0"/>
              <a:t>and wash your </a:t>
            </a:r>
            <a:r>
              <a:rPr lang="en-US" b="1" u="sng" dirty="0"/>
              <a:t>hands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2393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0DE6C-13EC-4551-81A7-F7C8B16E6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Bathroom Passes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688B7-959C-4A81-8DE2-70A1FCF3C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b="1" u="sng" dirty="0"/>
              <a:t>hand signal </a:t>
            </a:r>
            <a:r>
              <a:rPr lang="en-US" dirty="0"/>
              <a:t>to notify me that you need to use the restroom</a:t>
            </a:r>
          </a:p>
          <a:p>
            <a:r>
              <a:rPr lang="en-US" dirty="0"/>
              <a:t>If approved, fill out the bathroom sign in/out log and take your </a:t>
            </a:r>
            <a:r>
              <a:rPr lang="en-US" b="1" u="sng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7829091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8B613-6D5A-4AA8-9019-CABBFDF11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56" y="76200"/>
            <a:ext cx="8229600" cy="1143000"/>
          </a:xfrm>
        </p:spPr>
        <p:txBody>
          <a:bodyPr/>
          <a:lstStyle/>
          <a:p>
            <a:r>
              <a:rPr lang="en-US" dirty="0"/>
              <a:t>Hallway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DA113-7601-40BD-A498-5EF3BD9E6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Keep your </a:t>
            </a:r>
            <a:r>
              <a:rPr lang="en-US" b="1" u="sng" dirty="0"/>
              <a:t>hands</a:t>
            </a:r>
            <a:r>
              <a:rPr lang="en-US" dirty="0"/>
              <a:t>, feet and </a:t>
            </a:r>
            <a:r>
              <a:rPr lang="en-US" b="1" u="sng" dirty="0"/>
              <a:t>objects</a:t>
            </a:r>
            <a:r>
              <a:rPr lang="en-US" dirty="0"/>
              <a:t> to yourself</a:t>
            </a:r>
          </a:p>
          <a:p>
            <a:r>
              <a:rPr lang="en-US" dirty="0"/>
              <a:t>Walk on </a:t>
            </a:r>
            <a:r>
              <a:rPr lang="en-US" b="1" u="sng" dirty="0"/>
              <a:t>right</a:t>
            </a:r>
            <a:r>
              <a:rPr lang="en-US" dirty="0"/>
              <a:t> side of the hallway directly to your destination.</a:t>
            </a:r>
          </a:p>
          <a:p>
            <a:r>
              <a:rPr lang="en-US" dirty="0"/>
              <a:t>When walking in a </a:t>
            </a:r>
            <a:r>
              <a:rPr lang="en-US" b="1" u="sng" dirty="0"/>
              <a:t>LINE</a:t>
            </a:r>
            <a:r>
              <a:rPr lang="en-US" dirty="0"/>
              <a:t>, walk </a:t>
            </a:r>
            <a:r>
              <a:rPr lang="en-US" i="1" dirty="0"/>
              <a:t>single</a:t>
            </a:r>
            <a:r>
              <a:rPr lang="en-US" dirty="0"/>
              <a:t> filed </a:t>
            </a:r>
            <a:r>
              <a:rPr lang="en-US" b="1" u="sng" dirty="0"/>
              <a:t>2</a:t>
            </a:r>
            <a:r>
              <a:rPr lang="en-US" dirty="0"/>
              <a:t> squares from the wall. </a:t>
            </a:r>
          </a:p>
          <a:p>
            <a:r>
              <a:rPr lang="en-US" dirty="0"/>
              <a:t>Keep </a:t>
            </a:r>
            <a:r>
              <a:rPr lang="en-US" b="1" u="sng" dirty="0"/>
              <a:t>phones/electronics </a:t>
            </a:r>
            <a:r>
              <a:rPr lang="en-US" dirty="0"/>
              <a:t>and </a:t>
            </a:r>
            <a:r>
              <a:rPr lang="en-US" b="1" u="sng" dirty="0"/>
              <a:t>headphones</a:t>
            </a:r>
            <a:r>
              <a:rPr lang="en-US" dirty="0"/>
              <a:t> put away.</a:t>
            </a:r>
          </a:p>
          <a:p>
            <a:r>
              <a:rPr lang="en-US" b="1" u="sng" dirty="0"/>
              <a:t>SILENT</a:t>
            </a:r>
            <a:r>
              <a:rPr lang="en-US" b="1" dirty="0"/>
              <a:t> </a:t>
            </a:r>
            <a:r>
              <a:rPr lang="en-US" dirty="0"/>
              <a:t>voices during transitions with teacher.</a:t>
            </a:r>
          </a:p>
          <a:p>
            <a:r>
              <a:rPr lang="en-US" dirty="0"/>
              <a:t>Use inside voice during all transitions.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2358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E65F3-5DD3-4F89-8A18-0D8F5B93C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Hallway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65234-9546-4862-9247-732427052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Line leader: </a:t>
            </a:r>
            <a:r>
              <a:rPr lang="en-US" dirty="0"/>
              <a:t>Leads line in hallways</a:t>
            </a:r>
          </a:p>
          <a:p>
            <a:r>
              <a:rPr lang="en-US" b="1" u="sng" dirty="0"/>
              <a:t>Line captain: </a:t>
            </a:r>
            <a:r>
              <a:rPr lang="en-US" dirty="0"/>
              <a:t>Patrols our line to make sure hallway procedure is ensured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577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B5253-273D-45D8-9D91-D1C86254A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4177"/>
            <a:ext cx="8229600" cy="1143000"/>
          </a:xfrm>
        </p:spPr>
        <p:txBody>
          <a:bodyPr/>
          <a:lstStyle/>
          <a:p>
            <a:r>
              <a:rPr lang="en-US" dirty="0"/>
              <a:t>Cafeteria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2CFB9-4247-41A8-818C-5878C631A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Use your</a:t>
            </a:r>
            <a:r>
              <a:rPr lang="en-US" u="sng" dirty="0"/>
              <a:t> </a:t>
            </a:r>
            <a:r>
              <a:rPr lang="en-US" b="1" u="sng" dirty="0"/>
              <a:t>inside</a:t>
            </a:r>
            <a:r>
              <a:rPr lang="en-US" u="sng" dirty="0"/>
              <a:t> </a:t>
            </a:r>
            <a:r>
              <a:rPr lang="en-US" dirty="0"/>
              <a:t>voice only</a:t>
            </a:r>
          </a:p>
          <a:p>
            <a:r>
              <a:rPr lang="en-US" dirty="0"/>
              <a:t>Keep </a:t>
            </a:r>
            <a:r>
              <a:rPr lang="en-US" b="1" u="sng" dirty="0"/>
              <a:t>hands</a:t>
            </a:r>
            <a:r>
              <a:rPr lang="en-US" dirty="0"/>
              <a:t>, feet, objects, and </a:t>
            </a:r>
            <a:r>
              <a:rPr lang="en-US" b="1" u="sng" dirty="0"/>
              <a:t>food</a:t>
            </a:r>
            <a:r>
              <a:rPr lang="en-US" dirty="0"/>
              <a:t> to yourself.</a:t>
            </a:r>
          </a:p>
          <a:p>
            <a:r>
              <a:rPr lang="en-US" dirty="0"/>
              <a:t>Go to your assigned </a:t>
            </a:r>
            <a:r>
              <a:rPr lang="en-US" b="1" u="sng" dirty="0"/>
              <a:t>table</a:t>
            </a:r>
            <a:r>
              <a:rPr lang="en-US" dirty="0"/>
              <a:t> / get permission before </a:t>
            </a:r>
            <a:r>
              <a:rPr lang="en-US" b="1" u="sng" dirty="0"/>
              <a:t>leaving</a:t>
            </a:r>
            <a:r>
              <a:rPr lang="en-US" dirty="0"/>
              <a:t> your seat.</a:t>
            </a:r>
          </a:p>
          <a:p>
            <a:r>
              <a:rPr lang="en-US" dirty="0"/>
              <a:t>Clean up your </a:t>
            </a:r>
            <a:r>
              <a:rPr lang="en-US" b="1" u="sng" dirty="0"/>
              <a:t>area</a:t>
            </a:r>
            <a:r>
              <a:rPr lang="en-US" dirty="0"/>
              <a:t> before you leave</a:t>
            </a:r>
          </a:p>
          <a:p>
            <a:r>
              <a:rPr lang="en-US" dirty="0"/>
              <a:t>You may</a:t>
            </a:r>
            <a:r>
              <a:rPr lang="en-US" b="1" u="sng" dirty="0"/>
              <a:t> NOT </a:t>
            </a:r>
            <a:r>
              <a:rPr lang="en-US" dirty="0"/>
              <a:t>use your phone during lunch</a:t>
            </a:r>
          </a:p>
          <a:p>
            <a:pPr marL="0" indent="0">
              <a:buNone/>
            </a:pPr>
            <a:r>
              <a:rPr lang="en-US" dirty="0"/>
              <a:t>     -  No headphone or phone use in the </a:t>
            </a:r>
            <a:r>
              <a:rPr lang="en-US" b="1" u="sng" dirty="0"/>
              <a:t>hallway</a:t>
            </a:r>
          </a:p>
          <a:p>
            <a:pPr marL="0" indent="0">
              <a:buNone/>
            </a:pPr>
            <a:r>
              <a:rPr lang="en-US" dirty="0"/>
              <a:t>     -  No </a:t>
            </a:r>
            <a:r>
              <a:rPr lang="en-US" b="1" u="sng" dirty="0"/>
              <a:t>pictures</a:t>
            </a:r>
            <a:r>
              <a:rPr lang="en-US" dirty="0"/>
              <a:t>, Snapchat, or </a:t>
            </a:r>
            <a:r>
              <a:rPr lang="en-US" b="1" u="sng" dirty="0"/>
              <a:t>texting</a:t>
            </a:r>
            <a:r>
              <a:rPr lang="en-US" b="1" dirty="0"/>
              <a:t> </a:t>
            </a:r>
            <a:r>
              <a:rPr lang="en-US" dirty="0"/>
              <a:t>other students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4038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53023-E131-4BA4-AF70-B5F038CC0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exit the classroom: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86B07-364D-4902-952C-3DD64961D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I will announce by table once groups have their materials </a:t>
            </a:r>
            <a:r>
              <a:rPr lang="en-US" sz="4400" b="1" u="sng" dirty="0"/>
              <a:t>put away </a:t>
            </a:r>
            <a:r>
              <a:rPr lang="en-US" sz="4400" dirty="0"/>
              <a:t>and accounted for</a:t>
            </a:r>
          </a:p>
          <a:p>
            <a:endParaRPr lang="en-US" sz="4400" dirty="0"/>
          </a:p>
          <a:p>
            <a:r>
              <a:rPr lang="en-US" sz="4400" dirty="0"/>
              <a:t>Line up along counters </a:t>
            </a:r>
            <a:r>
              <a:rPr lang="en-US" sz="4400" b="1" u="sng" dirty="0"/>
              <a:t>silently</a:t>
            </a:r>
            <a:r>
              <a:rPr lang="en-US" sz="4400" dirty="0"/>
              <a:t> by exit door</a:t>
            </a:r>
          </a:p>
        </p:txBody>
      </p:sp>
    </p:spTree>
    <p:extLst>
      <p:ext uri="{BB962C8B-B14F-4D97-AF65-F5344CB8AC3E}">
        <p14:creationId xmlns:p14="http://schemas.microsoft.com/office/powerpoint/2010/main" val="10688106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1DD69-6FE0-46AF-9C7F-D6E10BB6B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PBIS Cool Cat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C80CD-A077-477D-9A3E-957A8072B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Reward system allowing you to earn points for good behavior</a:t>
            </a:r>
          </a:p>
          <a:p>
            <a:r>
              <a:rPr lang="en-US" dirty="0"/>
              <a:t>Purchase cool stuff with </a:t>
            </a:r>
            <a:r>
              <a:rPr lang="en-US" b="1" u="sng" dirty="0"/>
              <a:t>cool cat points</a:t>
            </a:r>
            <a:endParaRPr lang="en-US" dirty="0"/>
          </a:p>
          <a:p>
            <a:r>
              <a:rPr lang="en-US" dirty="0"/>
              <a:t>Pencils, candy, special recognition, popcorn, chips</a:t>
            </a:r>
          </a:p>
        </p:txBody>
      </p:sp>
    </p:spTree>
    <p:extLst>
      <p:ext uri="{BB962C8B-B14F-4D97-AF65-F5344CB8AC3E}">
        <p14:creationId xmlns:p14="http://schemas.microsoft.com/office/powerpoint/2010/main" val="2674944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CF483-7C33-4C01-AB4F-FAABB92E3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Thankful Thursday 8/8/2019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C434F-42D0-4F2E-9803-9BE9F06B3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447800"/>
            <a:ext cx="8572500" cy="57912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00FF"/>
                </a:solidFill>
              </a:rPr>
              <a:t>Success Starter</a:t>
            </a:r>
            <a:r>
              <a:rPr lang="en-US" sz="3600" b="1" dirty="0"/>
              <a:t>: Come in </a:t>
            </a:r>
            <a:r>
              <a:rPr lang="en-US" sz="3600" b="1" u="sng" dirty="0"/>
              <a:t>QUIETLY, </a:t>
            </a:r>
            <a:r>
              <a:rPr lang="en-US" sz="3600" b="1" dirty="0"/>
              <a:t> take out agenda, and science binder. Discuss syllabus. **Due on Monday (8/12)**</a:t>
            </a:r>
          </a:p>
          <a:p>
            <a:r>
              <a:rPr lang="en-US" sz="3600" b="1" dirty="0"/>
              <a:t>Make sure you write your name on and in science binder. If you have your science folder, write your name on your science folder. </a:t>
            </a:r>
          </a:p>
          <a:p>
            <a:pPr marL="0" indent="0" algn="ctr">
              <a:buNone/>
            </a:pPr>
            <a:r>
              <a:rPr lang="en-US" sz="4800" b="1" dirty="0"/>
              <a:t>*5 minutes*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744970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07226-5C82-41B9-9E19-CD4A01745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Bahnschrift SemiCondensed" panose="020B0502040204020203" pitchFamily="34" charset="0"/>
              </a:rPr>
              <a:t>Our Classroom Rules: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DE604-F115-41D4-81AA-4D3777E96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6000" dirty="0">
                <a:latin typeface="Algerian" panose="04020705040A02060702" pitchFamily="82" charset="0"/>
              </a:rPr>
              <a:t>L.E.A.R.N.</a:t>
            </a:r>
          </a:p>
          <a:p>
            <a:pPr marL="0" indent="0">
              <a:buNone/>
            </a:pPr>
            <a:r>
              <a:rPr lang="en-US" sz="3600" dirty="0">
                <a:latin typeface="Algerian" panose="04020705040A02060702" pitchFamily="82" charset="0"/>
              </a:rPr>
              <a:t>L- listen to instruction 1</a:t>
            </a:r>
            <a:r>
              <a:rPr lang="en-US" sz="3600" baseline="30000" dirty="0">
                <a:latin typeface="Algerian" panose="04020705040A02060702" pitchFamily="82" charset="0"/>
              </a:rPr>
              <a:t>st</a:t>
            </a:r>
            <a:r>
              <a:rPr lang="en-US" sz="3600" dirty="0">
                <a:latin typeface="Algerian" panose="04020705040A02060702" pitchFamily="82" charset="0"/>
              </a:rPr>
              <a:t> time given</a:t>
            </a:r>
          </a:p>
          <a:p>
            <a:pPr marL="0" indent="0">
              <a:buNone/>
            </a:pPr>
            <a:r>
              <a:rPr lang="en-US" sz="3600" dirty="0">
                <a:latin typeface="Algerian" panose="04020705040A02060702" pitchFamily="82" charset="0"/>
              </a:rPr>
              <a:t>E- enter and exit classroom quietly</a:t>
            </a:r>
          </a:p>
          <a:p>
            <a:pPr marL="0" indent="0">
              <a:buNone/>
            </a:pPr>
            <a:r>
              <a:rPr lang="en-US" sz="3600" dirty="0">
                <a:latin typeface="Algerian" panose="04020705040A02060702" pitchFamily="82" charset="0"/>
              </a:rPr>
              <a:t>A-always prepared</a:t>
            </a:r>
          </a:p>
          <a:p>
            <a:pPr marL="0" indent="0">
              <a:buNone/>
            </a:pPr>
            <a:r>
              <a:rPr lang="en-US" sz="3600" dirty="0">
                <a:latin typeface="Algerian" panose="04020705040A02060702" pitchFamily="82" charset="0"/>
              </a:rPr>
              <a:t>R-Respecting yourself and others</a:t>
            </a:r>
          </a:p>
          <a:p>
            <a:pPr marL="0" indent="0">
              <a:buNone/>
            </a:pPr>
            <a:r>
              <a:rPr lang="en-US" sz="3600" dirty="0">
                <a:latin typeface="Algerian" panose="04020705040A02060702" pitchFamily="82" charset="0"/>
              </a:rPr>
              <a:t>N- never giving up!!!!!!!!!</a:t>
            </a:r>
          </a:p>
        </p:txBody>
      </p:sp>
    </p:spTree>
    <p:extLst>
      <p:ext uri="{BB962C8B-B14F-4D97-AF65-F5344CB8AC3E}">
        <p14:creationId xmlns:p14="http://schemas.microsoft.com/office/powerpoint/2010/main" val="42472964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B672A-B7D4-4B1B-BB66-ADABC8FE9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ahnschrift SemiBold" panose="020B0502040204020203" pitchFamily="34" charset="0"/>
              </a:rPr>
              <a:t>Grading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F0140A5-7272-4DBD-B31B-335546A63EA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40467953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45C6AAE-5F4C-4EFF-A91A-C5A4A1EDFF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67326"/>
              </p:ext>
            </p:extLst>
          </p:nvPr>
        </p:nvGraphicFramePr>
        <p:xfrm>
          <a:off x="190501" y="2158841"/>
          <a:ext cx="4305300" cy="3408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76500">
                  <a:extLst>
                    <a:ext uri="{9D8B030D-6E8A-4147-A177-3AD203B41FA5}">
                      <a16:colId xmlns:a16="http://schemas.microsoft.com/office/drawing/2014/main" val="235680432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669705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Bahnschrift SemiCondensed"/>
                        </a:rPr>
                        <a:t>Summative: Tests, Projects, Labs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Bahnschrift SemiCondensed"/>
                        </a:rPr>
                        <a:t>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205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Bahnschrift SemiCondensed"/>
                        </a:rPr>
                        <a:t>Formative: Classwork, warm-ups, reflections, notes, homework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Bahnschrift SemiCondensed"/>
                        </a:rPr>
                        <a:t>70%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314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Bahnschrift SemiCondensed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ahnschrift SemiCondensed"/>
                        </a:rPr>
                        <a:t>90-100%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333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Bahnschrift SemiCondensed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ahnschrift SemiCondensed"/>
                        </a:rPr>
                        <a:t>80-89%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061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Bahnschrift SemiCondensed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ahnschrift SemiCondensed"/>
                        </a:rPr>
                        <a:t>74-79%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2202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Bahnschrift SemiCondensed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ahnschrift SemiCondensed"/>
                        </a:rPr>
                        <a:t>70-73%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659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Bahnschrift SemiCondensed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Bahnschrift SemiCondensed"/>
                        </a:rPr>
                        <a:t>69% and below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4809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5024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CF483-7C33-4C01-AB4F-FAABB92E3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Thankful Thursday 8/8/2019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C434F-42D0-4F2E-9803-9BE9F06B3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447800"/>
            <a:ext cx="8572500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FFFF00"/>
                </a:solidFill>
              </a:rPr>
              <a:t>Opening</a:t>
            </a:r>
            <a:r>
              <a:rPr lang="en-US" sz="3600" b="1" dirty="0"/>
              <a:t>: The Hunt is ON!!!!!!!! (15 MINUTES)</a:t>
            </a:r>
            <a:endParaRPr lang="en-US" sz="3600" b="1" dirty="0">
              <a:solidFill>
                <a:srgbClr val="7030A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b="1" dirty="0"/>
              <a:t>You have 15 minutes to complete your classroom and textbook hunt! Once the timer goes off, return to your seat. You will have an additional 15 minutes to complete your 2</a:t>
            </a:r>
            <a:r>
              <a:rPr lang="en-US" b="1" baseline="30000" dirty="0"/>
              <a:t>nd</a:t>
            </a:r>
            <a:r>
              <a:rPr lang="en-US" b="1" dirty="0"/>
              <a:t> scavenger hunt! 1 RULE: Can NOT ask teachers for help</a:t>
            </a:r>
            <a:r>
              <a:rPr lang="en-US" b="1" dirty="0">
                <a:sym typeface="Wingdings" panose="05000000000000000000" pitchFamily="2" charset="2"/>
              </a:rPr>
              <a:t> </a:t>
            </a:r>
          </a:p>
          <a:p>
            <a:pPr marL="0" indent="0">
              <a:buNone/>
            </a:pPr>
            <a:endParaRPr lang="en-US" b="1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sz="4000" b="1" dirty="0">
                <a:sym typeface="Wingdings" panose="05000000000000000000" pitchFamily="2" charset="2"/>
              </a:rPr>
              <a:t>GOOD LUCK!!!!!!!!!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738855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CF483-7C33-4C01-AB4F-FAABB92E3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Thankful Thursday 8/8/2019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C434F-42D0-4F2E-9803-9BE9F06B3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447800"/>
            <a:ext cx="8458200" cy="57912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Work Session</a:t>
            </a:r>
            <a:r>
              <a:rPr lang="en-US" sz="3600" b="1" dirty="0"/>
              <a:t>: Begin classroom procedure notes</a:t>
            </a:r>
          </a:p>
          <a:p>
            <a:pPr marL="0" indent="0">
              <a:buNone/>
            </a:pPr>
            <a:r>
              <a:rPr lang="en-US" sz="3600" b="1" dirty="0"/>
              <a:t>Place your Classroom Expectation Notes in the front of your science binder. Make sure you pay attention!!!! We will have a Classroom Expectation Quiz on Monday (8/12) and Tuesday(8/13).</a:t>
            </a:r>
          </a:p>
          <a:p>
            <a:endParaRPr lang="en-US" sz="2800" b="1" dirty="0"/>
          </a:p>
          <a:p>
            <a:endParaRPr lang="en-US" sz="2800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13452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CF483-7C33-4C01-AB4F-FAABB92E3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/>
              <a:t>Thankful Thursday 8/8/2019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C434F-42D0-4F2E-9803-9BE9F06B3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447800"/>
            <a:ext cx="8458200" cy="5791200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rgbClr val="FFFF00"/>
                </a:solidFill>
              </a:rPr>
              <a:t>Closing</a:t>
            </a:r>
            <a:r>
              <a:rPr lang="en-US" sz="7200" b="1" dirty="0"/>
              <a:t>: Get to know me questions</a:t>
            </a:r>
            <a:endParaRPr lang="en-US" sz="6000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03728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07226-5C82-41B9-9E19-CD4A01745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68962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Bahnschrift SemiCondensed" panose="020B0502040204020203" pitchFamily="34" charset="0"/>
              </a:rPr>
              <a:t>What will we learn in Earth Science?</a:t>
            </a:r>
          </a:p>
        </p:txBody>
      </p:sp>
    </p:spTree>
    <p:extLst>
      <p:ext uri="{BB962C8B-B14F-4D97-AF65-F5344CB8AC3E}">
        <p14:creationId xmlns:p14="http://schemas.microsoft.com/office/powerpoint/2010/main" val="2870124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B294A-B284-4E5B-9A24-3799FDC06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will we learn in Earth Science?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C91DD-908C-43AB-A508-221A58D67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Bahnschrift SemiCondensed" panose="020B0502040204020203" pitchFamily="34" charset="0"/>
              </a:rPr>
              <a:t>Solar system</a:t>
            </a:r>
          </a:p>
          <a:p>
            <a:r>
              <a:rPr lang="en-US" dirty="0">
                <a:latin typeface="Bahnschrift SemiCondensed" panose="020B0502040204020203" pitchFamily="34" charset="0"/>
              </a:rPr>
              <a:t>Earth &amp; moon</a:t>
            </a:r>
          </a:p>
          <a:p>
            <a:r>
              <a:rPr lang="en-US" dirty="0">
                <a:latin typeface="Bahnschrift SemiCondensed" panose="020B0502040204020203" pitchFamily="34" charset="0"/>
              </a:rPr>
              <a:t>Weather systems</a:t>
            </a:r>
          </a:p>
          <a:p>
            <a:r>
              <a:rPr lang="en-US" dirty="0">
                <a:latin typeface="Bahnschrift SemiCondensed" panose="020B0502040204020203" pitchFamily="34" charset="0"/>
              </a:rPr>
              <a:t>Water on earth</a:t>
            </a:r>
          </a:p>
          <a:p>
            <a:r>
              <a:rPr lang="en-US" dirty="0">
                <a:latin typeface="Bahnschrift SemiCondensed" panose="020B0502040204020203" pitchFamily="34" charset="0"/>
              </a:rPr>
              <a:t>Earth’s composition</a:t>
            </a:r>
          </a:p>
          <a:p>
            <a:r>
              <a:rPr lang="en-US" dirty="0">
                <a:latin typeface="Bahnschrift SemiCondensed" panose="020B0502040204020203" pitchFamily="34" charset="0"/>
              </a:rPr>
              <a:t>Rocks and minerals</a:t>
            </a:r>
          </a:p>
          <a:p>
            <a:r>
              <a:rPr lang="en-US" dirty="0">
                <a:latin typeface="Bahnschrift SemiCondensed" panose="020B0502040204020203" pitchFamily="34" charset="0"/>
              </a:rPr>
              <a:t>Weathering, erosion, soil</a:t>
            </a:r>
          </a:p>
          <a:p>
            <a:r>
              <a:rPr lang="en-US" dirty="0">
                <a:latin typeface="Bahnschrift SemiCondensed" panose="020B0502040204020203" pitchFamily="34" charset="0"/>
              </a:rPr>
              <a:t>Energy and conservation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010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Gill Sans M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02011643 Faded background picture NEW.potx" id="{1A31D81A-E860-460C-8458-1D2F342492E3}" vid="{F49CFCCE-42BD-4122-B601-93D16A9225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Faded background picture</Template>
  <TotalTime>4615</TotalTime>
  <Words>1989</Words>
  <Application>Microsoft Office PowerPoint</Application>
  <PresentationFormat>On-screen Show (4:3)</PresentationFormat>
  <Paragraphs>228</Paragraphs>
  <Slides>41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Algerian</vt:lpstr>
      <vt:lpstr>Arial</vt:lpstr>
      <vt:lpstr>Bahnschrift SemiBold</vt:lpstr>
      <vt:lpstr>Bahnschrift SemiCondensed</vt:lpstr>
      <vt:lpstr>Calibri</vt:lpstr>
      <vt:lpstr>Century Gothic</vt:lpstr>
      <vt:lpstr>Garamond</vt:lpstr>
      <vt:lpstr>Gill Sans MT</vt:lpstr>
      <vt:lpstr>Office Theme</vt:lpstr>
      <vt:lpstr>Thankful Thursday 8/8/19</vt:lpstr>
      <vt:lpstr>Thankful Thursday 8/8/19</vt:lpstr>
      <vt:lpstr>Thankful Thursday 8/8/2019</vt:lpstr>
      <vt:lpstr>Thankful Thursday 8/8/2019</vt:lpstr>
      <vt:lpstr>Thankful Thursday 8/8/2019</vt:lpstr>
      <vt:lpstr>Thankful Thursday 8/8/2019</vt:lpstr>
      <vt:lpstr>Thankful Thursday 8/8/2019</vt:lpstr>
      <vt:lpstr>What will we learn in Earth Science?</vt:lpstr>
      <vt:lpstr>What will we learn in Earth Science?</vt:lpstr>
      <vt:lpstr>Procedure Notes!</vt:lpstr>
      <vt:lpstr>Be Respectful...</vt:lpstr>
      <vt:lpstr>Be Ready: On Time...be prepared...</vt:lpstr>
      <vt:lpstr>What are the classroom expectations?</vt:lpstr>
      <vt:lpstr>How will I get your attention?</vt:lpstr>
      <vt:lpstr>What does being prepared look like?</vt:lpstr>
      <vt:lpstr>What are my silent hand signals?</vt:lpstr>
      <vt:lpstr>Moving around the room</vt:lpstr>
      <vt:lpstr>Pencils</vt:lpstr>
      <vt:lpstr>Glue</vt:lpstr>
      <vt:lpstr>Table Positions</vt:lpstr>
      <vt:lpstr>DMs Bin</vt:lpstr>
      <vt:lpstr>The Teacher Assistant(T.A.)</vt:lpstr>
      <vt:lpstr>Paper Headings</vt:lpstr>
      <vt:lpstr>Turning in binders</vt:lpstr>
      <vt:lpstr>Absent</vt:lpstr>
      <vt:lpstr>Late Work</vt:lpstr>
      <vt:lpstr>Group Folders</vt:lpstr>
      <vt:lpstr>Putting Away Group Folders </vt:lpstr>
      <vt:lpstr>Teacher’s Desk</vt:lpstr>
      <vt:lpstr>Success Starter/Entering the Room</vt:lpstr>
      <vt:lpstr>Voice Levels</vt:lpstr>
      <vt:lpstr>Tardy</vt:lpstr>
      <vt:lpstr>Bathroom Expectations</vt:lpstr>
      <vt:lpstr>Bathroom Passes</vt:lpstr>
      <vt:lpstr>Hallway Expectations</vt:lpstr>
      <vt:lpstr>Hallway Lines</vt:lpstr>
      <vt:lpstr>Cafeteria Expectations</vt:lpstr>
      <vt:lpstr>How to exit the classroom:</vt:lpstr>
      <vt:lpstr>PBIS Cool Cat Points</vt:lpstr>
      <vt:lpstr>Our Classroom Rules:</vt:lpstr>
      <vt:lpstr>Grading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Laquincia Brown</cp:lastModifiedBy>
  <cp:revision>156</cp:revision>
  <dcterms:created xsi:type="dcterms:W3CDTF">2018-07-23T01:41:14Z</dcterms:created>
  <dcterms:modified xsi:type="dcterms:W3CDTF">2019-08-08T23:57:33Z</dcterms:modified>
</cp:coreProperties>
</file>