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008E4-8BE2-45E1-B168-5F1A0B294F96}"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78941-C027-4BD8-8DE2-EB9B93448FC3}" type="slidenum">
              <a:rPr lang="en-US" smtClean="0"/>
              <a:t>‹#›</a:t>
            </a:fld>
            <a:endParaRPr lang="en-US"/>
          </a:p>
        </p:txBody>
      </p:sp>
    </p:spTree>
    <p:extLst>
      <p:ext uri="{BB962C8B-B14F-4D97-AF65-F5344CB8AC3E}">
        <p14:creationId xmlns:p14="http://schemas.microsoft.com/office/powerpoint/2010/main" val="230551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4</a:t>
            </a:fld>
            <a:endParaRPr lang="en-US"/>
          </a:p>
        </p:txBody>
      </p:sp>
    </p:spTree>
    <p:extLst>
      <p:ext uri="{BB962C8B-B14F-4D97-AF65-F5344CB8AC3E}">
        <p14:creationId xmlns:p14="http://schemas.microsoft.com/office/powerpoint/2010/main" val="323834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13</a:t>
            </a:fld>
            <a:endParaRPr lang="en-US"/>
          </a:p>
        </p:txBody>
      </p:sp>
    </p:spTree>
    <p:extLst>
      <p:ext uri="{BB962C8B-B14F-4D97-AF65-F5344CB8AC3E}">
        <p14:creationId xmlns:p14="http://schemas.microsoft.com/office/powerpoint/2010/main" val="159934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14</a:t>
            </a:fld>
            <a:endParaRPr lang="en-US"/>
          </a:p>
        </p:txBody>
      </p:sp>
    </p:spTree>
    <p:extLst>
      <p:ext uri="{BB962C8B-B14F-4D97-AF65-F5344CB8AC3E}">
        <p14:creationId xmlns:p14="http://schemas.microsoft.com/office/powerpoint/2010/main" val="201770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students should label the images on their notes as representations of the amounts/types of water on the earth’s surface. The teacher should walk around monitoring and redirecting students as needed. Do not give more than 1 minute for students to label the representations. The teacher should ask students to compare their responses with another student. Go over the answers with the class.</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15</a:t>
            </a:fld>
            <a:endParaRPr lang="en-US"/>
          </a:p>
        </p:txBody>
      </p:sp>
    </p:spTree>
    <p:extLst>
      <p:ext uri="{BB962C8B-B14F-4D97-AF65-F5344CB8AC3E}">
        <p14:creationId xmlns:p14="http://schemas.microsoft.com/office/powerpoint/2010/main" val="398573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5</a:t>
            </a:fld>
            <a:endParaRPr lang="en-US"/>
          </a:p>
        </p:txBody>
      </p:sp>
    </p:spTree>
    <p:extLst>
      <p:ext uri="{BB962C8B-B14F-4D97-AF65-F5344CB8AC3E}">
        <p14:creationId xmlns:p14="http://schemas.microsoft.com/office/powerpoint/2010/main" val="37568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6</a:t>
            </a:fld>
            <a:endParaRPr lang="en-US"/>
          </a:p>
        </p:txBody>
      </p:sp>
    </p:spTree>
    <p:extLst>
      <p:ext uri="{BB962C8B-B14F-4D97-AF65-F5344CB8AC3E}">
        <p14:creationId xmlns:p14="http://schemas.microsoft.com/office/powerpoint/2010/main" val="262944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7</a:t>
            </a:fld>
            <a:endParaRPr lang="en-US"/>
          </a:p>
        </p:txBody>
      </p:sp>
    </p:spTree>
    <p:extLst>
      <p:ext uri="{BB962C8B-B14F-4D97-AF65-F5344CB8AC3E}">
        <p14:creationId xmlns:p14="http://schemas.microsoft.com/office/powerpoint/2010/main" val="162314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present the information on the slide while the students record the important information on their notes.</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8</a:t>
            </a:fld>
            <a:endParaRPr lang="en-US"/>
          </a:p>
        </p:txBody>
      </p:sp>
    </p:spTree>
    <p:extLst>
      <p:ext uri="{BB962C8B-B14F-4D97-AF65-F5344CB8AC3E}">
        <p14:creationId xmlns:p14="http://schemas.microsoft.com/office/powerpoint/2010/main" val="39052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graph on the slide to illustrate</a:t>
            </a:r>
            <a:r>
              <a:rPr lang="en-US" baseline="0" dirty="0" smtClean="0"/>
              <a:t> the amount of usable water in the world.</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9</a:t>
            </a:fld>
            <a:endParaRPr lang="en-US"/>
          </a:p>
        </p:txBody>
      </p:sp>
    </p:spTree>
    <p:extLst>
      <p:ext uri="{BB962C8B-B14F-4D97-AF65-F5344CB8AC3E}">
        <p14:creationId xmlns:p14="http://schemas.microsoft.com/office/powerpoint/2010/main" val="478971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graph on the slide to illustrate the amount and types of water on the earth.</a:t>
            </a:r>
            <a:endParaRPr lang="en-US" dirty="0"/>
          </a:p>
        </p:txBody>
      </p:sp>
      <p:sp>
        <p:nvSpPr>
          <p:cNvPr id="4" name="Slide Number Placeholder 3"/>
          <p:cNvSpPr>
            <a:spLocks noGrp="1"/>
          </p:cNvSpPr>
          <p:nvPr>
            <p:ph type="sldNum" sz="quarter" idx="10"/>
          </p:nvPr>
        </p:nvSpPr>
        <p:spPr/>
        <p:txBody>
          <a:bodyPr/>
          <a:lstStyle/>
          <a:p>
            <a:fld id="{B20BEB39-2BC8-4070-B5ED-76EACADE3669}" type="slidenum">
              <a:rPr lang="en-US" smtClean="0"/>
              <a:t>10</a:t>
            </a:fld>
            <a:endParaRPr lang="en-US"/>
          </a:p>
        </p:txBody>
      </p:sp>
    </p:spTree>
    <p:extLst>
      <p:ext uri="{BB962C8B-B14F-4D97-AF65-F5344CB8AC3E}">
        <p14:creationId xmlns:p14="http://schemas.microsoft.com/office/powerpoint/2010/main" val="4072108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use the graph on the slide to illustrate the amount and types of water on the earth.</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11</a:t>
            </a:fld>
            <a:endParaRPr lang="en-US"/>
          </a:p>
        </p:txBody>
      </p:sp>
    </p:spTree>
    <p:extLst>
      <p:ext uri="{BB962C8B-B14F-4D97-AF65-F5344CB8AC3E}">
        <p14:creationId xmlns:p14="http://schemas.microsoft.com/office/powerpoint/2010/main" val="369074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a:t>
            </a:r>
            <a:r>
              <a:rPr lang="en-US" baseline="0" dirty="0" smtClean="0"/>
              <a:t> Approach(s): The teacher should use the graph on the slide to illustrate the amount and types of water on the earth.</a:t>
            </a:r>
            <a:endParaRPr lang="en-US" dirty="0" smtClean="0"/>
          </a:p>
        </p:txBody>
      </p:sp>
      <p:sp>
        <p:nvSpPr>
          <p:cNvPr id="4" name="Slide Number Placeholder 3"/>
          <p:cNvSpPr>
            <a:spLocks noGrp="1"/>
          </p:cNvSpPr>
          <p:nvPr>
            <p:ph type="sldNum" sz="quarter" idx="10"/>
          </p:nvPr>
        </p:nvSpPr>
        <p:spPr/>
        <p:txBody>
          <a:bodyPr/>
          <a:lstStyle/>
          <a:p>
            <a:fld id="{B20BEB39-2BC8-4070-B5ED-76EACADE3669}" type="slidenum">
              <a:rPr lang="en-US" smtClean="0"/>
              <a:t>12</a:t>
            </a:fld>
            <a:endParaRPr lang="en-US"/>
          </a:p>
        </p:txBody>
      </p:sp>
    </p:spTree>
    <p:extLst>
      <p:ext uri="{BB962C8B-B14F-4D97-AF65-F5344CB8AC3E}">
        <p14:creationId xmlns:p14="http://schemas.microsoft.com/office/powerpoint/2010/main" val="356463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5BEE944-E88D-4B41-8835-6038EFA3DAA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23F1-08D1-4327-A547-83974A3D0F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6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EE944-E88D-4B41-8835-6038EFA3DAA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342513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EE944-E88D-4B41-8835-6038EFA3DAA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23F1-08D1-4327-A547-83974A3D0FF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6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BEE944-E88D-4B41-8835-6038EFA3DAA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340667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BEE944-E88D-4B41-8835-6038EFA3DAA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423F1-08D1-4327-A547-83974A3D0F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5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BEE944-E88D-4B41-8835-6038EFA3DAAB}"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33996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BEE944-E88D-4B41-8835-6038EFA3DAAB}"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31057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BEE944-E88D-4B41-8835-6038EFA3DAAB}"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49761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EE944-E88D-4B41-8835-6038EFA3DAAB}"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25534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5BEE944-E88D-4B41-8835-6038EFA3DAAB}"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423F1-08D1-4327-A547-83974A3D0FF7}" type="slidenum">
              <a:rPr lang="en-US" smtClean="0"/>
              <a:t>‹#›</a:t>
            </a:fld>
            <a:endParaRPr lang="en-US"/>
          </a:p>
        </p:txBody>
      </p:sp>
    </p:spTree>
    <p:extLst>
      <p:ext uri="{BB962C8B-B14F-4D97-AF65-F5344CB8AC3E}">
        <p14:creationId xmlns:p14="http://schemas.microsoft.com/office/powerpoint/2010/main" val="11293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BEE944-E88D-4B41-8835-6038EFA3DAAB}"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423F1-08D1-4327-A547-83974A3D0FF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8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BEE944-E88D-4B41-8835-6038EFA3DAAB}" type="datetimeFigureOut">
              <a:rPr lang="en-US" smtClean="0"/>
              <a:t>2/25/2019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2E423F1-08D1-4327-A547-83974A3D0FF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25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of water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20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iswoo.files.wordpress.com/2008/10/water-stats-pi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381000"/>
            <a:ext cx="6651625" cy="71221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7841673" y="5357091"/>
            <a:ext cx="1413163" cy="1477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9254836" y="4572261"/>
            <a:ext cx="2299854" cy="1569660"/>
          </a:xfrm>
          <a:prstGeom prst="rect">
            <a:avLst/>
          </a:prstGeom>
          <a:solidFill>
            <a:srgbClr val="00B0F0"/>
          </a:solidFill>
        </p:spPr>
        <p:txBody>
          <a:bodyPr wrap="square" rtlCol="0">
            <a:spAutoFit/>
          </a:bodyPr>
          <a:lstStyle/>
          <a:p>
            <a:r>
              <a:rPr lang="en-US" sz="2400" dirty="0" smtClean="0"/>
              <a:t>Most available water is located in rivers and streams</a:t>
            </a:r>
            <a:endParaRPr lang="en-US" sz="2400" dirty="0"/>
          </a:p>
        </p:txBody>
      </p:sp>
      <p:sp>
        <p:nvSpPr>
          <p:cNvPr id="5" name="TextBox 4"/>
          <p:cNvSpPr txBox="1"/>
          <p:nvPr/>
        </p:nvSpPr>
        <p:spPr>
          <a:xfrm>
            <a:off x="156298" y="341746"/>
            <a:ext cx="2733963" cy="1200329"/>
          </a:xfrm>
          <a:prstGeom prst="rect">
            <a:avLst/>
          </a:prstGeom>
          <a:noFill/>
          <a:ln w="38100">
            <a:solidFill>
              <a:srgbClr val="7030A0"/>
            </a:solidFill>
          </a:ln>
        </p:spPr>
        <p:txBody>
          <a:bodyPr wrap="square" rtlCol="0">
            <a:spAutoFit/>
          </a:bodyPr>
          <a:lstStyle/>
          <a:p>
            <a:r>
              <a:rPr lang="en-US" dirty="0" smtClean="0"/>
              <a:t>This pie chart represents all the water on earth:</a:t>
            </a:r>
          </a:p>
          <a:p>
            <a:pPr marL="285750" indent="-285750">
              <a:buFontTx/>
              <a:buChar char="-"/>
            </a:pPr>
            <a:r>
              <a:rPr lang="en-US" dirty="0" smtClean="0"/>
              <a:t>97.5% saltwater</a:t>
            </a:r>
          </a:p>
          <a:p>
            <a:pPr marL="285750" indent="-285750">
              <a:buFontTx/>
              <a:buChar char="-"/>
            </a:pPr>
            <a:r>
              <a:rPr lang="en-US" dirty="0" smtClean="0"/>
              <a:t>2.5% freshwater</a:t>
            </a:r>
            <a:endParaRPr lang="en-US" dirty="0"/>
          </a:p>
        </p:txBody>
      </p:sp>
      <p:sp>
        <p:nvSpPr>
          <p:cNvPr id="7" name="Left Brace 6"/>
          <p:cNvSpPr/>
          <p:nvPr/>
        </p:nvSpPr>
        <p:spPr>
          <a:xfrm>
            <a:off x="2826328" y="341746"/>
            <a:ext cx="341746" cy="138545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583337" y="2461094"/>
            <a:ext cx="4045527" cy="1477328"/>
          </a:xfrm>
          <a:prstGeom prst="rect">
            <a:avLst/>
          </a:prstGeom>
          <a:noFill/>
          <a:ln w="38100">
            <a:solidFill>
              <a:srgbClr val="00B0F0"/>
            </a:solidFill>
          </a:ln>
        </p:spPr>
        <p:txBody>
          <a:bodyPr wrap="square" rtlCol="0">
            <a:spAutoFit/>
          </a:bodyPr>
          <a:lstStyle/>
          <a:p>
            <a:r>
              <a:rPr lang="en-US" dirty="0" smtClean="0"/>
              <a:t>This pie chart represents all the fresh water on earth:</a:t>
            </a:r>
          </a:p>
          <a:p>
            <a:pPr marL="285750" indent="-285750">
              <a:buFontTx/>
              <a:buChar char="-"/>
            </a:pPr>
            <a:r>
              <a:rPr lang="en-US" dirty="0" smtClean="0"/>
              <a:t>79% ice caps and glaciers</a:t>
            </a:r>
          </a:p>
          <a:p>
            <a:pPr marL="285750" indent="-285750">
              <a:buFontTx/>
              <a:buChar char="-"/>
            </a:pPr>
            <a:r>
              <a:rPr lang="en-US" dirty="0" smtClean="0"/>
              <a:t>20% groundwater</a:t>
            </a:r>
          </a:p>
          <a:p>
            <a:pPr marL="285750" indent="-285750">
              <a:buFontTx/>
              <a:buChar char="-"/>
            </a:pPr>
            <a:r>
              <a:rPr lang="en-US" dirty="0" smtClean="0"/>
              <a:t>1% AVAILABLE water</a:t>
            </a:r>
            <a:endParaRPr lang="en-US" dirty="0"/>
          </a:p>
        </p:txBody>
      </p:sp>
      <p:sp>
        <p:nvSpPr>
          <p:cNvPr id="9" name="Left Brace 8"/>
          <p:cNvSpPr/>
          <p:nvPr/>
        </p:nvSpPr>
        <p:spPr>
          <a:xfrm>
            <a:off x="4793673" y="2449946"/>
            <a:ext cx="203200" cy="148847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TextBox 9"/>
          <p:cNvSpPr txBox="1"/>
          <p:nvPr/>
        </p:nvSpPr>
        <p:spPr>
          <a:xfrm>
            <a:off x="688110" y="4895426"/>
            <a:ext cx="4110182" cy="923330"/>
          </a:xfrm>
          <a:prstGeom prst="rect">
            <a:avLst/>
          </a:prstGeom>
          <a:noFill/>
          <a:ln w="38100">
            <a:solidFill>
              <a:schemeClr val="accent4">
                <a:lumMod val="75000"/>
              </a:schemeClr>
            </a:solidFill>
          </a:ln>
        </p:spPr>
        <p:txBody>
          <a:bodyPr wrap="square" rtlCol="0">
            <a:spAutoFit/>
          </a:bodyPr>
          <a:lstStyle/>
          <a:p>
            <a:r>
              <a:rPr lang="en-US" dirty="0" smtClean="0"/>
              <a:t>This pie chart represents all the available water on earth</a:t>
            </a:r>
          </a:p>
          <a:p>
            <a:endParaRPr lang="en-US" dirty="0"/>
          </a:p>
        </p:txBody>
      </p:sp>
      <p:sp>
        <p:nvSpPr>
          <p:cNvPr id="11" name="Left Brace 10"/>
          <p:cNvSpPr/>
          <p:nvPr/>
        </p:nvSpPr>
        <p:spPr>
          <a:xfrm>
            <a:off x="4793673" y="4558146"/>
            <a:ext cx="286328" cy="146396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4864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osi.org/userfiles/images/earths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6172200" cy="5049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3091" y="5163388"/>
            <a:ext cx="2299854" cy="1569660"/>
          </a:xfrm>
          <a:prstGeom prst="rect">
            <a:avLst/>
          </a:prstGeom>
          <a:solidFill>
            <a:srgbClr val="00B0F0"/>
          </a:solidFill>
        </p:spPr>
        <p:txBody>
          <a:bodyPr wrap="square" rtlCol="0">
            <a:spAutoFit/>
          </a:bodyPr>
          <a:lstStyle/>
          <a:p>
            <a:r>
              <a:rPr lang="en-US" sz="2400" dirty="0" smtClean="0"/>
              <a:t>Most available water is located in rivers and streams</a:t>
            </a:r>
            <a:endParaRPr lang="en-US" sz="2400" dirty="0"/>
          </a:p>
        </p:txBody>
      </p:sp>
      <p:cxnSp>
        <p:nvCxnSpPr>
          <p:cNvPr id="4" name="Straight Arrow Connector 3"/>
          <p:cNvCxnSpPr/>
          <p:nvPr/>
        </p:nvCxnSpPr>
        <p:spPr>
          <a:xfrm flipV="1">
            <a:off x="3592945" y="5615709"/>
            <a:ext cx="2817091" cy="33250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863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eogrify.net/GEO1/Lectures/WaterResources/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173"/>
            <a:ext cx="6858000" cy="6508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3346" y="3879533"/>
            <a:ext cx="2299854" cy="1569660"/>
          </a:xfrm>
          <a:prstGeom prst="rect">
            <a:avLst/>
          </a:prstGeom>
          <a:solidFill>
            <a:srgbClr val="00B0F0"/>
          </a:solidFill>
        </p:spPr>
        <p:txBody>
          <a:bodyPr wrap="square" rtlCol="0">
            <a:spAutoFit/>
          </a:bodyPr>
          <a:lstStyle/>
          <a:p>
            <a:r>
              <a:rPr lang="en-US" sz="2400" dirty="0" smtClean="0"/>
              <a:t>Most available water is located in rivers and streams</a:t>
            </a:r>
            <a:endParaRPr lang="en-US" sz="2400" dirty="0"/>
          </a:p>
        </p:txBody>
      </p:sp>
      <p:cxnSp>
        <p:nvCxnSpPr>
          <p:cNvPr id="5" name="Straight Arrow Connector 4"/>
          <p:cNvCxnSpPr/>
          <p:nvPr/>
        </p:nvCxnSpPr>
        <p:spPr>
          <a:xfrm>
            <a:off x="2632363" y="4830618"/>
            <a:ext cx="3768437" cy="923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7916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914400"/>
            <a:ext cx="6553200" cy="516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83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754" y="408159"/>
            <a:ext cx="7110682" cy="1143000"/>
          </a:xfrm>
        </p:spPr>
        <p:txBody>
          <a:bodyPr>
            <a:normAutofit fontScale="90000"/>
          </a:body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Water on the Earth</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55782" y="1600200"/>
            <a:ext cx="9982794" cy="4953000"/>
          </a:xfrm>
        </p:spPr>
        <p:txBody>
          <a:bodyPr>
            <a:noAutofit/>
          </a:bodyPr>
          <a:lstStyle/>
          <a:p>
            <a:pPr>
              <a:buClrTx/>
              <a:buFont typeface="Wingdings" pitchFamily="2" charset="2"/>
              <a:buChar char="§"/>
            </a:pPr>
            <a:r>
              <a:rPr lang="en-US" sz="3000" dirty="0"/>
              <a:t>Water is not evenly distributed, and most of it is unsuitable for drinking.</a:t>
            </a:r>
          </a:p>
          <a:p>
            <a:pPr>
              <a:buClrTx/>
              <a:buFont typeface="Wingdings" pitchFamily="2" charset="2"/>
              <a:buChar char="§"/>
            </a:pPr>
            <a:r>
              <a:rPr lang="en-US" sz="3000" dirty="0"/>
              <a:t>We use less than 1% of the water on Earth for drinking and personal hygiene. We also use this fresh water for agriculture, fisheries, transportation, heating and cooling, manufacturing, and many other purposes.</a:t>
            </a:r>
          </a:p>
          <a:p>
            <a:pPr>
              <a:buClrTx/>
              <a:buFont typeface="Wingdings" pitchFamily="2" charset="2"/>
              <a:buChar char="§"/>
            </a:pPr>
            <a:r>
              <a:rPr lang="en-US" sz="3000" dirty="0"/>
              <a:t>Unless we use our freshwater supply wisely, rivers, lakes and groundwater can be depleted or polluted, becoming unusable or unsuitable for life</a:t>
            </a:r>
            <a:r>
              <a:rPr lang="en-US" sz="3000" dirty="0" smtClean="0"/>
              <a:t>.</a:t>
            </a:r>
          </a:p>
        </p:txBody>
      </p:sp>
    </p:spTree>
    <p:extLst>
      <p:ext uri="{BB962C8B-B14F-4D97-AF65-F5344CB8AC3E}">
        <p14:creationId xmlns:p14="http://schemas.microsoft.com/office/powerpoint/2010/main" val="18947422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9190" y="1143000"/>
            <a:ext cx="8858810" cy="1569660"/>
          </a:xfrm>
          <a:prstGeom prst="rect">
            <a:avLst/>
          </a:prstGeom>
        </p:spPr>
        <p:txBody>
          <a:bodyPr wrap="square">
            <a:spAutoFit/>
          </a:bodyPr>
          <a:lstStyle/>
          <a:p>
            <a:pPr algn="ctr"/>
            <a:r>
              <a:rPr lang="en-US" sz="3200" b="1" dirty="0"/>
              <a:t>Label the following images as representations of which of the following: Glaciers/Icecaps, Groundwater, Lakes/Rivers, Saltwater on Earth</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378" y="3513499"/>
            <a:ext cx="856869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827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 The water cycle is the movement of water between the atmosphere, land, ocean and living things.</a:t>
            </a:r>
          </a:p>
          <a:p>
            <a:pPr>
              <a:buFont typeface="Wingdings" panose="05000000000000000000" pitchFamily="2" charset="2"/>
              <a:buChar char="§"/>
            </a:pPr>
            <a:r>
              <a:rPr lang="en-US" sz="3200" dirty="0"/>
              <a:t> </a:t>
            </a:r>
            <a:r>
              <a:rPr lang="en-US" sz="3200" dirty="0" smtClean="0"/>
              <a:t>Due to the constant movement of water, the amount of water on earth has remained the same for millions of years.</a:t>
            </a:r>
          </a:p>
          <a:p>
            <a:pPr>
              <a:buFont typeface="Wingdings" panose="05000000000000000000" pitchFamily="2" charset="2"/>
              <a:buChar char="§"/>
            </a:pPr>
            <a:r>
              <a:rPr lang="en-US" sz="3200" dirty="0"/>
              <a:t> </a:t>
            </a:r>
            <a:r>
              <a:rPr lang="en-US" sz="3200" dirty="0" smtClean="0"/>
              <a:t>How are evaporation and transpiration related to the movement of underground water?</a:t>
            </a:r>
            <a:endParaRPr lang="en-US" sz="3200" dirty="0"/>
          </a:p>
          <a:p>
            <a:r>
              <a:rPr lang="en-US" dirty="0" smtClean="0"/>
              <a:t> </a:t>
            </a:r>
            <a:endParaRPr lang="en-US" dirty="0"/>
          </a:p>
        </p:txBody>
      </p:sp>
    </p:spTree>
    <p:extLst>
      <p:ext uri="{BB962C8B-B14F-4D97-AF65-F5344CB8AC3E}">
        <p14:creationId xmlns:p14="http://schemas.microsoft.com/office/powerpoint/2010/main" val="36269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27948"/>
          </a:xfrm>
        </p:spPr>
        <p:txBody>
          <a:bodyPr/>
          <a:lstStyle/>
          <a:p>
            <a:r>
              <a:rPr lang="en-US" dirty="0" smtClean="0"/>
              <a:t>Water cycle diagram</a:t>
            </a:r>
            <a:endParaRPr lang="en-US" dirty="0"/>
          </a:p>
        </p:txBody>
      </p:sp>
      <p:pic>
        <p:nvPicPr>
          <p:cNvPr id="1026" name="Picture 2" descr="&#10;Detailed graphic image of the water cycle with the ocean on the left, land in the middle, and a river, lake, and mountain on the right. The graphic shows where evaporation, condensation, and precipitation may take place and also shows transportation, sublimation, deposition, runoff, infiltration, percolation, groundwater, plant uptake, and transpir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636" y="1570182"/>
            <a:ext cx="10230728" cy="487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0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374" y="990600"/>
            <a:ext cx="5068026" cy="46129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600200" y="381001"/>
            <a:ext cx="3632354" cy="5816977"/>
          </a:xfrm>
          <a:prstGeom prst="rect">
            <a:avLst/>
          </a:prstGeom>
        </p:spPr>
        <p:txBody>
          <a:bodyPr wrap="square">
            <a:spAutoFit/>
          </a:bodyPr>
          <a:lstStyle/>
          <a:p>
            <a:pPr algn="ctr"/>
            <a:r>
              <a:rPr lang="en-US" sz="2400" dirty="0">
                <a:solidFill>
                  <a:prstClr val="black"/>
                </a:solidFill>
              </a:rPr>
              <a:t>The blue spheres represent the  relative amounts of Earth's water in comparison to the size of the Earth. </a:t>
            </a:r>
          </a:p>
          <a:p>
            <a:pPr algn="ctr"/>
            <a:endParaRPr lang="en-US" dirty="0">
              <a:solidFill>
                <a:prstClr val="black"/>
              </a:solidFill>
            </a:endParaRPr>
          </a:p>
          <a:p>
            <a:pPr algn="ctr"/>
            <a:r>
              <a:rPr lang="en-US" sz="2400" dirty="0">
                <a:solidFill>
                  <a:prstClr val="black"/>
                </a:solidFill>
              </a:rPr>
              <a:t>Are you surprised that these water spheres look so small? They are only small in relation to the size of the Earth. </a:t>
            </a:r>
          </a:p>
          <a:p>
            <a:pPr algn="ctr"/>
            <a:endParaRPr lang="en-US" dirty="0">
              <a:solidFill>
                <a:prstClr val="black"/>
              </a:solidFill>
            </a:endParaRPr>
          </a:p>
          <a:p>
            <a:pPr algn="ctr"/>
            <a:r>
              <a:rPr lang="en-US" sz="2400" dirty="0">
                <a:solidFill>
                  <a:prstClr val="black"/>
                </a:solidFill>
              </a:rPr>
              <a:t>Overall, it shows that in comparison to the volume of the globe the amount of water on the planet is very small.</a:t>
            </a:r>
            <a:endParaRPr lang="en-US" sz="2400" dirty="0">
              <a:solidFill>
                <a:prstClr val="black"/>
              </a:solidFill>
            </a:endParaRPr>
          </a:p>
        </p:txBody>
      </p:sp>
    </p:spTree>
    <p:extLst>
      <p:ext uri="{BB962C8B-B14F-4D97-AF65-F5344CB8AC3E}">
        <p14:creationId xmlns:p14="http://schemas.microsoft.com/office/powerpoint/2010/main" val="3176765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10668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697525" y="391567"/>
            <a:ext cx="3581400" cy="5693866"/>
          </a:xfrm>
          <a:prstGeom prst="rect">
            <a:avLst/>
          </a:prstGeom>
        </p:spPr>
        <p:txBody>
          <a:bodyPr wrap="square">
            <a:spAutoFit/>
          </a:bodyPr>
          <a:lstStyle/>
          <a:p>
            <a:pPr algn="ctr"/>
            <a:r>
              <a:rPr lang="en-US" sz="2800" dirty="0">
                <a:solidFill>
                  <a:prstClr val="black"/>
                </a:solidFill>
              </a:rPr>
              <a:t>The largest sphere represents all of Earth's water. </a:t>
            </a:r>
          </a:p>
          <a:p>
            <a:pPr algn="ctr"/>
            <a:endParaRPr lang="en-US" sz="2800" dirty="0">
              <a:solidFill>
                <a:prstClr val="black"/>
              </a:solidFill>
            </a:endParaRPr>
          </a:p>
          <a:p>
            <a:pPr algn="ctr"/>
            <a:r>
              <a:rPr lang="en-US" sz="2800" dirty="0">
                <a:solidFill>
                  <a:prstClr val="black"/>
                </a:solidFill>
              </a:rPr>
              <a:t>The sphere includes all the water in the oceans, ice caps, lakes, and rivers, as well as groundwater, atmospheric water, and even the water in you, your dog, and your tomato plant.</a:t>
            </a:r>
            <a:endParaRPr lang="en-US" sz="2800" dirty="0">
              <a:solidFill>
                <a:prstClr val="black"/>
              </a:solidFill>
            </a:endParaRPr>
          </a:p>
        </p:txBody>
      </p:sp>
      <p:cxnSp>
        <p:nvCxnSpPr>
          <p:cNvPr id="8" name="Straight Arrow Connector 7"/>
          <p:cNvCxnSpPr/>
          <p:nvPr/>
        </p:nvCxnSpPr>
        <p:spPr>
          <a:xfrm>
            <a:off x="4800601" y="1295401"/>
            <a:ext cx="1815965" cy="1016243"/>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433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256"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5315895" y="2690384"/>
            <a:ext cx="1892165" cy="736728"/>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00200" y="685801"/>
            <a:ext cx="3733800" cy="5109091"/>
          </a:xfrm>
          <a:prstGeom prst="rect">
            <a:avLst/>
          </a:prstGeom>
        </p:spPr>
        <p:txBody>
          <a:bodyPr wrap="square">
            <a:spAutoFit/>
          </a:bodyPr>
          <a:lstStyle/>
          <a:p>
            <a:pPr algn="ctr"/>
            <a:r>
              <a:rPr lang="en-US" sz="2800" dirty="0">
                <a:solidFill>
                  <a:prstClr val="black"/>
                </a:solidFill>
              </a:rPr>
              <a:t>How much of the total water is fresh water, which people and many other life forms need to survive? </a:t>
            </a:r>
          </a:p>
          <a:p>
            <a:pPr algn="ctr"/>
            <a:endParaRPr lang="en-US" dirty="0">
              <a:solidFill>
                <a:prstClr val="black"/>
              </a:solidFill>
            </a:endParaRPr>
          </a:p>
          <a:p>
            <a:pPr algn="ctr"/>
            <a:r>
              <a:rPr lang="en-US" sz="2800" dirty="0">
                <a:solidFill>
                  <a:prstClr val="black"/>
                </a:solidFill>
              </a:rPr>
              <a:t>The blue sphere over Kentucky represents the world's liquid fresh water (groundwater, lakes, swamp water, and rivers).</a:t>
            </a:r>
            <a:endParaRPr lang="en-US" sz="2800" dirty="0">
              <a:solidFill>
                <a:prstClr val="black"/>
              </a:solidFill>
            </a:endParaRPr>
          </a:p>
        </p:txBody>
      </p:sp>
    </p:spTree>
    <p:extLst>
      <p:ext uri="{BB962C8B-B14F-4D97-AF65-F5344CB8AC3E}">
        <p14:creationId xmlns:p14="http://schemas.microsoft.com/office/powerpoint/2010/main" val="3658285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Earth showing if all, liquid fresh, and the water in rivers and lakes were put into sphe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256" y="1219200"/>
            <a:ext cx="4771897" cy="4343400"/>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7298590" y="2844822"/>
            <a:ext cx="1308235" cy="368364"/>
          </a:xfrm>
          <a:prstGeom prst="straightConnector1">
            <a:avLst/>
          </a:prstGeom>
          <a:ln w="127000">
            <a:solidFill>
              <a:schemeClr val="bg1">
                <a:lumMod val="75000"/>
              </a:schemeClr>
            </a:solidFill>
            <a:tailEnd type="triangle"/>
          </a:ln>
          <a:effectLst>
            <a:glow rad="50800">
              <a:schemeClr val="bg1"/>
            </a:glow>
            <a:outerShdw blurRad="50800" dist="63500" dir="7200000" sx="90000" sy="9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76400" y="609600"/>
            <a:ext cx="3810000" cy="5909310"/>
          </a:xfrm>
          <a:prstGeom prst="rect">
            <a:avLst/>
          </a:prstGeom>
        </p:spPr>
        <p:txBody>
          <a:bodyPr wrap="square">
            <a:spAutoFit/>
          </a:bodyPr>
          <a:lstStyle/>
          <a:p>
            <a:pPr algn="ctr"/>
            <a:r>
              <a:rPr lang="en-US" sz="2800" dirty="0">
                <a:solidFill>
                  <a:prstClr val="black"/>
                </a:solidFill>
              </a:rPr>
              <a:t>Do you see the "tiny" bubble over Atlanta, Georgia? </a:t>
            </a:r>
          </a:p>
          <a:p>
            <a:pPr algn="ctr"/>
            <a:endParaRPr lang="en-US" dirty="0">
              <a:solidFill>
                <a:prstClr val="black"/>
              </a:solidFill>
            </a:endParaRPr>
          </a:p>
          <a:p>
            <a:pPr algn="ctr"/>
            <a:r>
              <a:rPr lang="en-US" sz="2800" dirty="0">
                <a:solidFill>
                  <a:prstClr val="black"/>
                </a:solidFill>
              </a:rPr>
              <a:t>That one represents fresh water in all the lakes and rivers on the planet. </a:t>
            </a:r>
          </a:p>
          <a:p>
            <a:pPr algn="ctr"/>
            <a:endParaRPr lang="en-US" sz="2400" dirty="0">
              <a:solidFill>
                <a:prstClr val="black"/>
              </a:solidFill>
            </a:endParaRPr>
          </a:p>
          <a:p>
            <a:pPr algn="ctr"/>
            <a:r>
              <a:rPr lang="en-US" sz="2800" dirty="0">
                <a:solidFill>
                  <a:prstClr val="black"/>
                </a:solidFill>
              </a:rPr>
              <a:t>Most of the water people and life on earth need every day comes from these surface-water sources. </a:t>
            </a:r>
            <a:endParaRPr lang="en-US" sz="2800" dirty="0">
              <a:solidFill>
                <a:prstClr val="black"/>
              </a:solidFill>
            </a:endParaRPr>
          </a:p>
        </p:txBody>
      </p:sp>
    </p:spTree>
    <p:extLst>
      <p:ext uri="{BB962C8B-B14F-4D97-AF65-F5344CB8AC3E}">
        <p14:creationId xmlns:p14="http://schemas.microsoft.com/office/powerpoint/2010/main" val="714761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753" y="408159"/>
            <a:ext cx="7581737" cy="1143000"/>
          </a:xfrm>
        </p:spPr>
        <p:txBody>
          <a:bodyPr>
            <a:normAutofit/>
          </a:bodyPr>
          <a:lstStyle/>
          <a:p>
            <a:pPr algn="ctr"/>
            <a:r>
              <a:rPr lang="en-US" sz="6000" dirty="0">
                <a:solidFill>
                  <a:schemeClr val="bg2">
                    <a:lumMod val="50000"/>
                  </a:schemeClr>
                </a:solidFill>
                <a:effectLst>
                  <a:outerShdw blurRad="38100" dist="38100" dir="2700000" algn="tl">
                    <a:srgbClr val="000000">
                      <a:alpha val="43137"/>
                    </a:srgbClr>
                  </a:outerShdw>
                </a:effectLst>
                <a:latin typeface="+mn-lt"/>
              </a:rPr>
              <a:t>Water on the Earth</a:t>
            </a:r>
            <a:endParaRPr lang="en-US" sz="6000" dirty="0">
              <a:solidFill>
                <a:schemeClr val="bg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00364" y="1600200"/>
            <a:ext cx="10038212" cy="4953000"/>
          </a:xfrm>
        </p:spPr>
        <p:txBody>
          <a:bodyPr>
            <a:noAutofit/>
          </a:bodyPr>
          <a:lstStyle/>
          <a:p>
            <a:pPr>
              <a:buClrTx/>
              <a:buFont typeface="Wingdings" pitchFamily="2" charset="2"/>
              <a:buChar char="§"/>
            </a:pPr>
            <a:r>
              <a:rPr lang="en-US" sz="2400" dirty="0"/>
              <a:t>About 71% of the earth’s surface is covered with water.</a:t>
            </a:r>
          </a:p>
          <a:p>
            <a:pPr>
              <a:buClrTx/>
              <a:buFont typeface="Wingdings" pitchFamily="2" charset="2"/>
              <a:buChar char="§"/>
            </a:pPr>
            <a:r>
              <a:rPr lang="en-US" sz="2400" dirty="0"/>
              <a:t>Of the total volume of water on Earth:</a:t>
            </a:r>
          </a:p>
          <a:p>
            <a:pPr lvl="1">
              <a:buClrTx/>
              <a:buFont typeface="Wingdings" pitchFamily="2" charset="2"/>
              <a:buChar char="§"/>
            </a:pPr>
            <a:r>
              <a:rPr lang="en-US" sz="2400" dirty="0" smtClean="0"/>
              <a:t>97% is saltwater</a:t>
            </a:r>
          </a:p>
          <a:p>
            <a:pPr lvl="1">
              <a:buClrTx/>
              <a:buFont typeface="Wingdings" pitchFamily="2" charset="2"/>
              <a:buChar char="§"/>
            </a:pPr>
            <a:r>
              <a:rPr lang="en-US" sz="2400" dirty="0" smtClean="0"/>
              <a:t>2% is freshwater frozen in ice caps and glaciers</a:t>
            </a:r>
          </a:p>
          <a:p>
            <a:pPr lvl="1">
              <a:buClrTx/>
              <a:buFont typeface="Wingdings" pitchFamily="2" charset="2"/>
              <a:buChar char="§"/>
            </a:pPr>
            <a:r>
              <a:rPr lang="en-US" sz="2400" dirty="0" smtClean="0"/>
              <a:t>1% is fresh water in lakes and streams, groundwater, and water vapor in the atmosphere</a:t>
            </a:r>
          </a:p>
          <a:p>
            <a:pPr>
              <a:buClrTx/>
              <a:buFont typeface="Wingdings" pitchFamily="2" charset="2"/>
              <a:buChar char="§"/>
            </a:pPr>
            <a:r>
              <a:rPr lang="en-US" sz="2400" dirty="0"/>
              <a:t>In general, most </a:t>
            </a:r>
            <a:r>
              <a:rPr lang="en-US" sz="2400" dirty="0"/>
              <a:t>of the earth’s water is located in the oceans as </a:t>
            </a:r>
            <a:r>
              <a:rPr lang="en-US" sz="2400" dirty="0" smtClean="0"/>
              <a:t>saltwater. </a:t>
            </a:r>
            <a:r>
              <a:rPr lang="en-US" sz="2400" dirty="0"/>
              <a:t>Most of the freshwater on Earth is located in glaciers and ice caps. Lesser amounts are found in atmospheric </a:t>
            </a:r>
            <a:r>
              <a:rPr lang="en-US" sz="2400" dirty="0"/>
              <a:t>moisture, </a:t>
            </a:r>
            <a:r>
              <a:rPr lang="en-US" sz="2400" dirty="0"/>
              <a:t>rivers, </a:t>
            </a:r>
            <a:r>
              <a:rPr lang="en-US" sz="2400" dirty="0"/>
              <a:t>lakes, streams, and groundwater.</a:t>
            </a:r>
          </a:p>
          <a:p>
            <a:pPr>
              <a:buClrTx/>
              <a:buFont typeface="Wingdings" pitchFamily="2" charset="2"/>
              <a:buChar char="§"/>
            </a:pPr>
            <a:r>
              <a:rPr lang="en-US" sz="2400" dirty="0"/>
              <a:t>Most of the freshwater on Earth is located in glaciers and ice caps</a:t>
            </a:r>
            <a:r>
              <a:rPr lang="en-US" sz="2400" dirty="0"/>
              <a:t>.</a:t>
            </a:r>
            <a:endParaRPr lang="en-US" sz="2400" dirty="0"/>
          </a:p>
        </p:txBody>
      </p:sp>
    </p:spTree>
    <p:extLst>
      <p:ext uri="{BB962C8B-B14F-4D97-AF65-F5344CB8AC3E}">
        <p14:creationId xmlns:p14="http://schemas.microsoft.com/office/powerpoint/2010/main" val="3196382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10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rpnet.com/education/graphics/WaterInWorl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15620"/>
            <a:ext cx="4267200" cy="56668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22764" y="711200"/>
            <a:ext cx="8571345" cy="769441"/>
          </a:xfrm>
          <a:prstGeom prst="rect">
            <a:avLst/>
          </a:prstGeom>
          <a:solidFill>
            <a:schemeClr val="bg1"/>
          </a:solidFill>
        </p:spPr>
        <p:txBody>
          <a:bodyPr wrap="square" rtlCol="0">
            <a:spAutoFit/>
          </a:bodyPr>
          <a:lstStyle/>
          <a:p>
            <a:pPr algn="ctr"/>
            <a:r>
              <a:rPr lang="en-US" sz="4400" dirty="0" smtClean="0"/>
              <a:t>Water of the World</a:t>
            </a:r>
            <a:endParaRPr lang="en-US" sz="4400" dirty="0"/>
          </a:p>
        </p:txBody>
      </p:sp>
    </p:spTree>
    <p:extLst>
      <p:ext uri="{BB962C8B-B14F-4D97-AF65-F5344CB8AC3E}">
        <p14:creationId xmlns:p14="http://schemas.microsoft.com/office/powerpoint/2010/main" val="2323455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63</TotalTime>
  <Words>878</Words>
  <Application>Microsoft Office PowerPoint</Application>
  <PresentationFormat>Widescreen</PresentationFormat>
  <Paragraphs>72</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Tw Cen MT</vt:lpstr>
      <vt:lpstr>Tw Cen MT Condensed</vt:lpstr>
      <vt:lpstr>Wingdings</vt:lpstr>
      <vt:lpstr>Wingdings 3</vt:lpstr>
      <vt:lpstr>Integral</vt:lpstr>
      <vt:lpstr>Distribution of water</vt:lpstr>
      <vt:lpstr>Water Cycle</vt:lpstr>
      <vt:lpstr>Water cycle diagram</vt:lpstr>
      <vt:lpstr>PowerPoint Presentation</vt:lpstr>
      <vt:lpstr>PowerPoint Presentation</vt:lpstr>
      <vt:lpstr>PowerPoint Presentation</vt:lpstr>
      <vt:lpstr>PowerPoint Presentation</vt:lpstr>
      <vt:lpstr>Water on the Earth</vt:lpstr>
      <vt:lpstr>PowerPoint Presentation</vt:lpstr>
      <vt:lpstr>PowerPoint Presentation</vt:lpstr>
      <vt:lpstr>PowerPoint Presentation</vt:lpstr>
      <vt:lpstr>PowerPoint Presentation</vt:lpstr>
      <vt:lpstr>PowerPoint Presentation</vt:lpstr>
      <vt:lpstr>Water on the Earth</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of water</dc:title>
  <dc:creator>Abigail Turner-Nesmith</dc:creator>
  <cp:lastModifiedBy>Abigail Turner-Nesmith</cp:lastModifiedBy>
  <cp:revision>5</cp:revision>
  <dcterms:created xsi:type="dcterms:W3CDTF">2019-02-25T19:26:51Z</dcterms:created>
  <dcterms:modified xsi:type="dcterms:W3CDTF">2019-02-25T20:29:52Z</dcterms:modified>
</cp:coreProperties>
</file>