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28" y="4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D41EB0-74E1-460F-9FB0-D55AE9ADD8D5}" type="datetimeFigureOut">
              <a:rPr lang="en-US" smtClean="0"/>
              <a:t>3/13/2019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5B3E75-4C33-4DDC-A27F-8169DCBDC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3394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752475" cy="6858000"/>
          </a:xfrm>
          <a:prstGeom prst="rect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50000">
                <a:schemeClr val="accent1"/>
              </a:gs>
              <a:gs pos="100000">
                <a:schemeClr val="accent6">
                  <a:lumMod val="75000"/>
                </a:schemeClr>
              </a:gs>
            </a:gsLst>
            <a:lin ang="5400000" scaled="0"/>
          </a:gradFill>
          <a:ln>
            <a:noFill/>
          </a:ln>
          <a:effectLst>
            <a:innerShdw blurRad="190500" dist="25400">
              <a:prstClr val="black">
                <a:alpha val="6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6152" y="1267485"/>
            <a:ext cx="7235981" cy="5133316"/>
          </a:xfrm>
        </p:spPr>
        <p:txBody>
          <a:bodyPr/>
          <a:lstStyle>
            <a:lvl1pPr>
              <a:defRPr sz="11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6151" y="201702"/>
            <a:ext cx="6189583" cy="949569"/>
          </a:xfrm>
        </p:spPr>
        <p:txBody>
          <a:bodyPr>
            <a:normAutofit/>
          </a:bodyPr>
          <a:lstStyle>
            <a:lvl1pPr marL="0" indent="0" algn="r">
              <a:buNone/>
              <a:defRPr sz="24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CB611-6BFC-4F12-83C0-22E3DDAD5FDE}" type="datetimeFigureOut">
              <a:rPr lang="en-US" smtClean="0"/>
              <a:t>3/13/2019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50469" y="236415"/>
            <a:ext cx="785301" cy="365125"/>
          </a:xfrm>
        </p:spPr>
        <p:txBody>
          <a:bodyPr/>
          <a:lstStyle>
            <a:lvl1pPr>
              <a:defRPr sz="1400"/>
            </a:lvl1pPr>
          </a:lstStyle>
          <a:p>
            <a:fld id="{BB940F31-331C-4A9E-B3EA-87055E950062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7467600" y="209550"/>
            <a:ext cx="657226" cy="431800"/>
            <a:chOff x="7467600" y="209550"/>
            <a:chExt cx="657226" cy="431800"/>
          </a:xfrm>
          <a:solidFill>
            <a:schemeClr val="tx2">
              <a:lumMod val="60000"/>
              <a:lumOff val="40000"/>
            </a:schemeClr>
          </a:solidFill>
        </p:grpSpPr>
        <p:sp>
          <p:nvSpPr>
            <p:cNvPr id="8" name="Freeform 5"/>
            <p:cNvSpPr>
              <a:spLocks/>
            </p:cNvSpPr>
            <p:nvPr/>
          </p:nvSpPr>
          <p:spPr bwMode="auto">
            <a:xfrm>
              <a:off x="7467600" y="209550"/>
              <a:ext cx="242887" cy="431800"/>
            </a:xfrm>
            <a:custGeom>
              <a:avLst/>
              <a:gdLst/>
              <a:ahLst/>
              <a:cxnLst>
                <a:cxn ang="0">
                  <a:pos x="62" y="0"/>
                </a:cxn>
                <a:cxn ang="0">
                  <a:pos x="0" y="0"/>
                </a:cxn>
                <a:cxn ang="0">
                  <a:pos x="89" y="136"/>
                </a:cxn>
                <a:cxn ang="0">
                  <a:pos x="89" y="136"/>
                </a:cxn>
                <a:cxn ang="0">
                  <a:pos x="0" y="272"/>
                </a:cxn>
                <a:cxn ang="0">
                  <a:pos x="62" y="272"/>
                </a:cxn>
                <a:cxn ang="0">
                  <a:pos x="153" y="136"/>
                </a:cxn>
                <a:cxn ang="0">
                  <a:pos x="62" y="0"/>
                </a:cxn>
              </a:cxnLst>
              <a:rect l="0" t="0" r="r" b="b"/>
              <a:pathLst>
                <a:path w="153" h="272">
                  <a:moveTo>
                    <a:pt x="62" y="0"/>
                  </a:moveTo>
                  <a:lnTo>
                    <a:pt x="0" y="0"/>
                  </a:lnTo>
                  <a:lnTo>
                    <a:pt x="89" y="136"/>
                  </a:lnTo>
                  <a:lnTo>
                    <a:pt x="89" y="136"/>
                  </a:lnTo>
                  <a:lnTo>
                    <a:pt x="0" y="272"/>
                  </a:lnTo>
                  <a:lnTo>
                    <a:pt x="62" y="272"/>
                  </a:lnTo>
                  <a:lnTo>
                    <a:pt x="153" y="136"/>
                  </a:lnTo>
                  <a:lnTo>
                    <a:pt x="6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5"/>
            <p:cNvSpPr>
              <a:spLocks/>
            </p:cNvSpPr>
            <p:nvPr/>
          </p:nvSpPr>
          <p:spPr bwMode="auto">
            <a:xfrm>
              <a:off x="7677151" y="209550"/>
              <a:ext cx="242887" cy="431800"/>
            </a:xfrm>
            <a:custGeom>
              <a:avLst/>
              <a:gdLst/>
              <a:ahLst/>
              <a:cxnLst>
                <a:cxn ang="0">
                  <a:pos x="62" y="0"/>
                </a:cxn>
                <a:cxn ang="0">
                  <a:pos x="0" y="0"/>
                </a:cxn>
                <a:cxn ang="0">
                  <a:pos x="89" y="136"/>
                </a:cxn>
                <a:cxn ang="0">
                  <a:pos x="89" y="136"/>
                </a:cxn>
                <a:cxn ang="0">
                  <a:pos x="0" y="272"/>
                </a:cxn>
                <a:cxn ang="0">
                  <a:pos x="62" y="272"/>
                </a:cxn>
                <a:cxn ang="0">
                  <a:pos x="153" y="136"/>
                </a:cxn>
                <a:cxn ang="0">
                  <a:pos x="62" y="0"/>
                </a:cxn>
              </a:cxnLst>
              <a:rect l="0" t="0" r="r" b="b"/>
              <a:pathLst>
                <a:path w="153" h="272">
                  <a:moveTo>
                    <a:pt x="62" y="0"/>
                  </a:moveTo>
                  <a:lnTo>
                    <a:pt x="0" y="0"/>
                  </a:lnTo>
                  <a:lnTo>
                    <a:pt x="89" y="136"/>
                  </a:lnTo>
                  <a:lnTo>
                    <a:pt x="89" y="136"/>
                  </a:lnTo>
                  <a:lnTo>
                    <a:pt x="0" y="272"/>
                  </a:lnTo>
                  <a:lnTo>
                    <a:pt x="62" y="272"/>
                  </a:lnTo>
                  <a:lnTo>
                    <a:pt x="153" y="136"/>
                  </a:lnTo>
                  <a:lnTo>
                    <a:pt x="6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5"/>
            <p:cNvSpPr>
              <a:spLocks/>
            </p:cNvSpPr>
            <p:nvPr/>
          </p:nvSpPr>
          <p:spPr bwMode="auto">
            <a:xfrm>
              <a:off x="7881939" y="209550"/>
              <a:ext cx="242887" cy="431800"/>
            </a:xfrm>
            <a:custGeom>
              <a:avLst/>
              <a:gdLst/>
              <a:ahLst/>
              <a:cxnLst>
                <a:cxn ang="0">
                  <a:pos x="62" y="0"/>
                </a:cxn>
                <a:cxn ang="0">
                  <a:pos x="0" y="0"/>
                </a:cxn>
                <a:cxn ang="0">
                  <a:pos x="89" y="136"/>
                </a:cxn>
                <a:cxn ang="0">
                  <a:pos x="89" y="136"/>
                </a:cxn>
                <a:cxn ang="0">
                  <a:pos x="0" y="272"/>
                </a:cxn>
                <a:cxn ang="0">
                  <a:pos x="62" y="272"/>
                </a:cxn>
                <a:cxn ang="0">
                  <a:pos x="153" y="136"/>
                </a:cxn>
                <a:cxn ang="0">
                  <a:pos x="62" y="0"/>
                </a:cxn>
              </a:cxnLst>
              <a:rect l="0" t="0" r="r" b="b"/>
              <a:pathLst>
                <a:path w="153" h="272">
                  <a:moveTo>
                    <a:pt x="62" y="0"/>
                  </a:moveTo>
                  <a:lnTo>
                    <a:pt x="0" y="0"/>
                  </a:lnTo>
                  <a:lnTo>
                    <a:pt x="89" y="136"/>
                  </a:lnTo>
                  <a:lnTo>
                    <a:pt x="89" y="136"/>
                  </a:lnTo>
                  <a:lnTo>
                    <a:pt x="0" y="272"/>
                  </a:lnTo>
                  <a:lnTo>
                    <a:pt x="62" y="272"/>
                  </a:lnTo>
                  <a:lnTo>
                    <a:pt x="153" y="136"/>
                  </a:lnTo>
                  <a:lnTo>
                    <a:pt x="6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1" grpId="1" animBg="1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CB611-6BFC-4F12-83C0-22E3DDAD5FDE}" type="datetimeFigureOut">
              <a:rPr lang="en-US" smtClean="0"/>
              <a:t>3/13/2019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40F31-331C-4A9E-B3EA-87055E9500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CB611-6BFC-4F12-83C0-22E3DDAD5FDE}" type="datetimeFigureOut">
              <a:rPr lang="en-US" smtClean="0"/>
              <a:t>3/13/2019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40F31-331C-4A9E-B3EA-87055E9500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5257800"/>
            <a:ext cx="7239000" cy="1143000"/>
          </a:xfrm>
        </p:spPr>
        <p:txBody>
          <a:bodyPr>
            <a:noAutofit/>
          </a:bodyPr>
          <a:lstStyle>
            <a:lvl1pPr algn="l">
              <a:defRPr sz="7200" baseline="0">
                <a:ln w="12700">
                  <a:solidFill>
                    <a:schemeClr val="tx2"/>
                  </a:solidFill>
                </a:ln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838200"/>
            <a:ext cx="7467600" cy="44196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CB611-6BFC-4F12-83C0-22E3DDAD5FDE}" type="datetimeFigureOut">
              <a:rPr lang="en-US" smtClean="0"/>
              <a:t>3/13/2019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B940F31-331C-4A9E-B3EA-87055E950062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199" y="4484080"/>
            <a:ext cx="7239001" cy="762000"/>
          </a:xfrm>
        </p:spPr>
        <p:txBody>
          <a:bodyPr bIns="0"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1219200" y="5257800"/>
            <a:ext cx="7239000" cy="1143000"/>
          </a:xfrm>
        </p:spPr>
        <p:txBody>
          <a:bodyPr>
            <a:noAutofit/>
          </a:bodyPr>
          <a:lstStyle>
            <a:lvl1pPr algn="l">
              <a:defRPr sz="7200" baseline="0">
                <a:ln w="12700">
                  <a:solidFill>
                    <a:schemeClr val="tx2"/>
                  </a:solidFill>
                </a:ln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CB611-6BFC-4F12-83C0-22E3DDAD5FDE}" type="datetimeFigureOut">
              <a:rPr lang="en-US" smtClean="0"/>
              <a:t>3/13/2019</a:t>
            </a:fld>
            <a:endParaRPr lang="en-US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B940F31-331C-4A9E-B3EA-87055E950062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CB611-6BFC-4F12-83C0-22E3DDAD5FDE}" type="datetimeFigureOut">
              <a:rPr lang="en-US" smtClean="0"/>
              <a:t>3/13/2019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40F31-331C-4A9E-B3EA-87055E95006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16152" y="841248"/>
            <a:ext cx="3730752" cy="43891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5102352" y="841248"/>
            <a:ext cx="3730752" cy="43891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841248"/>
            <a:ext cx="3733800" cy="533400"/>
          </a:xfrm>
        </p:spPr>
        <p:txBody>
          <a:bodyPr anchor="t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5400" y="841248"/>
            <a:ext cx="3735267" cy="533400"/>
          </a:xfrm>
        </p:spPr>
        <p:txBody>
          <a:bodyPr anchor="t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CB611-6BFC-4F12-83C0-22E3DDAD5FDE}" type="datetimeFigureOut">
              <a:rPr lang="en-US" smtClean="0"/>
              <a:t>3/13/2019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40F31-331C-4A9E-B3EA-87055E950062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16152" y="1380744"/>
            <a:ext cx="3730752" cy="38404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5102352" y="1380743"/>
            <a:ext cx="3730752" cy="38404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CB611-6BFC-4F12-83C0-22E3DDAD5FDE}" type="datetimeFigureOut">
              <a:rPr lang="en-US" smtClean="0"/>
              <a:t>3/13/2019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40F31-331C-4A9E-B3EA-87055E9500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CB611-6BFC-4F12-83C0-22E3DDAD5FDE}" type="datetimeFigureOut">
              <a:rPr lang="en-US" smtClean="0"/>
              <a:t>3/13/2019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B940F31-331C-4A9E-B3EA-87055E95006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0" y="395287"/>
            <a:ext cx="3008313" cy="1162050"/>
          </a:xfrm>
        </p:spPr>
        <p:txBody>
          <a:bodyPr anchor="b"/>
          <a:lstStyle>
            <a:lvl1pPr algn="l">
              <a:defRPr sz="2000" b="1">
                <a:ln>
                  <a:noFill/>
                </a:ln>
                <a:solidFill>
                  <a:srgbClr val="FF7605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1557337"/>
            <a:ext cx="3008313" cy="4386263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3"/>
          </p:nvPr>
        </p:nvSpPr>
        <p:spPr>
          <a:xfrm>
            <a:off x="914400" y="381000"/>
            <a:ext cx="4800600" cy="5943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15FCB611-6BFC-4F12-83C0-22E3DDAD5FDE}" type="datetimeFigureOut">
              <a:rPr lang="en-US" smtClean="0"/>
              <a:t>3/13/2019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B940F31-331C-4A9E-B3EA-87055E950062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624754"/>
            <a:ext cx="5486400" cy="404446"/>
          </a:xfrm>
        </p:spPr>
        <p:txBody>
          <a:bodyPr bIns="0" anchor="b"/>
          <a:lstStyle>
            <a:lvl1pPr algn="l">
              <a:defRPr sz="2000" b="1">
                <a:ln w="12700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23975" y="381000"/>
            <a:ext cx="5867400" cy="408146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0" y="5029200"/>
            <a:ext cx="4038600" cy="1371600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CB611-6BFC-4F12-83C0-22E3DDAD5FDE}" type="datetimeFigureOut">
              <a:rPr lang="en-US" smtClean="0"/>
              <a:t>3/13/2019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40F31-331C-4A9E-B3EA-87055E9500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228600" cy="6858000"/>
          </a:xfrm>
          <a:prstGeom prst="rect">
            <a:avLst/>
          </a:prstGeom>
          <a:gradFill>
            <a:gsLst>
              <a:gs pos="0">
                <a:schemeClr val="accent1"/>
              </a:gs>
              <a:gs pos="52000">
                <a:schemeClr val="accent6">
                  <a:lumMod val="75000"/>
                </a:schemeClr>
              </a:gs>
              <a:gs pos="100000">
                <a:schemeClr val="accent6">
                  <a:lumMod val="50000"/>
                </a:schemeClr>
              </a:gs>
            </a:gsLst>
            <a:lin ang="5400000" scaled="0"/>
          </a:gradFill>
          <a:ln>
            <a:noFill/>
          </a:ln>
          <a:effectLst>
            <a:innerShdw blurRad="190500" dist="25400">
              <a:prstClr val="black">
                <a:alpha val="6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228600" cy="6858000"/>
          </a:xfrm>
          <a:prstGeom prst="rect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50000">
                <a:schemeClr val="accent1"/>
              </a:gs>
              <a:gs pos="100000">
                <a:schemeClr val="accent6">
                  <a:lumMod val="75000"/>
                </a:schemeClr>
              </a:gs>
            </a:gsLst>
            <a:lin ang="5400000" scaled="0"/>
          </a:gradFill>
          <a:ln>
            <a:noFill/>
          </a:ln>
          <a:effectLst>
            <a:innerShdw blurRad="190500" dist="25400">
              <a:prstClr val="black">
                <a:alpha val="6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19200" y="5257800"/>
            <a:ext cx="72390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838200"/>
            <a:ext cx="7467600" cy="441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59680" y="6553200"/>
            <a:ext cx="7162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6800" y="5740400"/>
            <a:ext cx="381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BB940F31-331C-4A9E-B3EA-87055E950062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reeform 5"/>
          <p:cNvSpPr>
            <a:spLocks/>
          </p:cNvSpPr>
          <p:nvPr/>
        </p:nvSpPr>
        <p:spPr bwMode="auto">
          <a:xfrm>
            <a:off x="8453438" y="5715000"/>
            <a:ext cx="242887" cy="431800"/>
          </a:xfrm>
          <a:custGeom>
            <a:avLst/>
            <a:gdLst/>
            <a:ahLst/>
            <a:cxnLst>
              <a:cxn ang="0">
                <a:pos x="62" y="0"/>
              </a:cxn>
              <a:cxn ang="0">
                <a:pos x="0" y="0"/>
              </a:cxn>
              <a:cxn ang="0">
                <a:pos x="89" y="136"/>
              </a:cxn>
              <a:cxn ang="0">
                <a:pos x="89" y="136"/>
              </a:cxn>
              <a:cxn ang="0">
                <a:pos x="0" y="272"/>
              </a:cxn>
              <a:cxn ang="0">
                <a:pos x="62" y="272"/>
              </a:cxn>
              <a:cxn ang="0">
                <a:pos x="153" y="136"/>
              </a:cxn>
              <a:cxn ang="0">
                <a:pos x="62" y="0"/>
              </a:cxn>
            </a:cxnLst>
            <a:rect l="0" t="0" r="r" b="b"/>
            <a:pathLst>
              <a:path w="153" h="272">
                <a:moveTo>
                  <a:pt x="62" y="0"/>
                </a:moveTo>
                <a:lnTo>
                  <a:pt x="0" y="0"/>
                </a:lnTo>
                <a:lnTo>
                  <a:pt x="89" y="136"/>
                </a:lnTo>
                <a:lnTo>
                  <a:pt x="89" y="136"/>
                </a:lnTo>
                <a:lnTo>
                  <a:pt x="0" y="272"/>
                </a:lnTo>
                <a:lnTo>
                  <a:pt x="62" y="272"/>
                </a:lnTo>
                <a:lnTo>
                  <a:pt x="153" y="136"/>
                </a:lnTo>
                <a:lnTo>
                  <a:pt x="62" y="0"/>
                </a:lnTo>
                <a:close/>
              </a:path>
            </a:pathLst>
          </a:custGeom>
          <a:solidFill>
            <a:schemeClr val="tx2">
              <a:lumMod val="60000"/>
              <a:lumOff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-1198682" y="4821116"/>
            <a:ext cx="2625969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15FCB611-6BFC-4F12-83C0-22E3DDAD5FDE}" type="datetimeFigureOut">
              <a:rPr lang="en-US" smtClean="0"/>
              <a:t>3/13/2019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3" grpId="1" animBg="1"/>
    </p:bldLst>
  </p:timing>
  <p:txStyles>
    <p:titleStyle>
      <a:lvl1pPr algn="l" defTabSz="914400" rtl="0" eaLnBrk="1" latinLnBrk="0" hangingPunct="1">
        <a:spcBef>
          <a:spcPct val="0"/>
        </a:spcBef>
        <a:buNone/>
        <a:defRPr sz="7200" b="1" kern="1200">
          <a:ln w="12700">
            <a:solidFill>
              <a:schemeClr val="tx2"/>
            </a:solidFill>
          </a:ln>
          <a:solidFill>
            <a:schemeClr val="bg1"/>
          </a:soli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»"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˃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Calibri" pitchFamily="34" charset="0"/>
        <a:buChar char="+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&gt;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Calibri" pitchFamily="34" charset="0"/>
        <a:buChar char="+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−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533400"/>
            <a:ext cx="8077200" cy="1219200"/>
          </a:xfrm>
        </p:spPr>
        <p:txBody>
          <a:bodyPr>
            <a:noAutofit/>
          </a:bodyPr>
          <a:lstStyle/>
          <a:p>
            <a:r>
              <a:rPr lang="en-US" sz="6000" b="1" u="sng" dirty="0" smtClean="0">
                <a:solidFill>
                  <a:schemeClr val="bg2">
                    <a:lumMod val="1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The Structure of Earth</a:t>
            </a:r>
            <a:endParaRPr lang="en-US" sz="6000" b="1" u="sng" dirty="0">
              <a:solidFill>
                <a:schemeClr val="bg2">
                  <a:lumMod val="10000"/>
                </a:schemeClr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7800" y="2133600"/>
            <a:ext cx="5029201" cy="3822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8714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81000"/>
            <a:ext cx="7772400" cy="1089025"/>
          </a:xfrm>
        </p:spPr>
        <p:txBody>
          <a:bodyPr>
            <a:normAutofit/>
          </a:bodyPr>
          <a:lstStyle/>
          <a:p>
            <a:pPr algn="ctr"/>
            <a:r>
              <a:rPr lang="en-US" sz="6000" b="1" u="sng" dirty="0">
                <a:solidFill>
                  <a:schemeClr val="bg2">
                    <a:lumMod val="10000"/>
                  </a:schemeClr>
                </a:solidFill>
                <a:latin typeface="Aharoni" panose="02010803020104030203" pitchFamily="2" charset="-79"/>
                <a:ea typeface="+mn-ea"/>
                <a:cs typeface="Aharoni" panose="02010803020104030203" pitchFamily="2" charset="-79"/>
              </a:rPr>
              <a:t>CRUST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2632" y="1676400"/>
            <a:ext cx="8077200" cy="5048086"/>
          </a:xfrm>
        </p:spPr>
        <p:txBody>
          <a:bodyPr>
            <a:normAutofit fontScale="77500" lnSpcReduction="20000"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bg2">
                    <a:lumMod val="1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The thinnest, outermost layer of the </a:t>
            </a:r>
            <a:r>
              <a:rPr lang="en-US" sz="2800" dirty="0" smtClean="0">
                <a:solidFill>
                  <a:schemeClr val="bg2">
                    <a:lumMod val="1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Earth</a:t>
            </a:r>
            <a:endParaRPr lang="en-US" sz="2800" dirty="0" smtClean="0">
              <a:solidFill>
                <a:schemeClr val="bg2">
                  <a:lumMod val="10000"/>
                </a:schemeClr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bg2">
                    <a:lumMod val="1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Only about </a:t>
            </a:r>
            <a:r>
              <a:rPr lang="en-US" sz="5900" dirty="0" smtClean="0">
                <a:solidFill>
                  <a:schemeClr val="bg2">
                    <a:lumMod val="10000"/>
                  </a:schemeClr>
                </a:solidFill>
                <a:latin typeface="Candara" panose="020E0502030303020204" pitchFamily="34" charset="0"/>
                <a:cs typeface="Aharoni" panose="02010803020104030203" pitchFamily="2" charset="-79"/>
              </a:rPr>
              <a:t>30 km</a:t>
            </a:r>
            <a:r>
              <a:rPr lang="en-US" sz="5900" dirty="0" smtClean="0">
                <a:solidFill>
                  <a:schemeClr val="bg2">
                    <a:lumMod val="10000"/>
                  </a:schemeClr>
                </a:solidFill>
                <a:latin typeface="Candara" panose="020E0502030303020204" pitchFamily="34" charset="0"/>
                <a:cs typeface="Aharoni" panose="02010803020104030203" pitchFamily="2" charset="-79"/>
              </a:rPr>
              <a:t> </a:t>
            </a:r>
            <a:r>
              <a:rPr lang="en-US" sz="2800" dirty="0" smtClean="0">
                <a:solidFill>
                  <a:schemeClr val="bg2">
                    <a:lumMod val="1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thick</a:t>
            </a:r>
          </a:p>
          <a:p>
            <a:pPr algn="l"/>
            <a:endParaRPr lang="en-US" sz="2800" dirty="0">
              <a:solidFill>
                <a:schemeClr val="bg2">
                  <a:lumMod val="10000"/>
                </a:schemeClr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bg2">
                    <a:lumMod val="1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Made mostly of oxygen, silicon, and aluminum</a:t>
            </a:r>
            <a:r>
              <a:rPr lang="en-US" sz="1600" dirty="0" smtClean="0">
                <a:solidFill>
                  <a:schemeClr val="bg2">
                    <a:lumMod val="1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(easily </a:t>
            </a:r>
            <a:r>
              <a:rPr lang="en-US" sz="1600" dirty="0" smtClean="0">
                <a:solidFill>
                  <a:schemeClr val="bg2">
                    <a:lumMod val="1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broken)</a:t>
            </a:r>
          </a:p>
          <a:p>
            <a:pPr algn="l"/>
            <a:endParaRPr lang="en-US" sz="2800" dirty="0" smtClean="0">
              <a:solidFill>
                <a:schemeClr val="bg2">
                  <a:lumMod val="10000"/>
                </a:schemeClr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bg2">
                    <a:lumMod val="1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Least dense layer in Earth’s geosphere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sz="2800" dirty="0" smtClean="0">
              <a:solidFill>
                <a:schemeClr val="bg2">
                  <a:lumMod val="10000"/>
                </a:schemeClr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bg2">
                    <a:lumMod val="1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All life exists on this layer.</a:t>
            </a:r>
            <a:endParaRPr lang="en-US" sz="2800" dirty="0" smtClean="0">
              <a:solidFill>
                <a:schemeClr val="bg2">
                  <a:lumMod val="10000"/>
                </a:schemeClr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sz="2800" dirty="0">
              <a:solidFill>
                <a:schemeClr val="bg2">
                  <a:lumMod val="10000"/>
                </a:schemeClr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bg2">
                    <a:lumMod val="1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Consists of land </a:t>
            </a:r>
            <a:r>
              <a:rPr lang="en-US" sz="2800" dirty="0">
                <a:solidFill>
                  <a:schemeClr val="bg2">
                    <a:lumMod val="1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and </a:t>
            </a:r>
            <a:r>
              <a:rPr lang="en-US" sz="2800" dirty="0" smtClean="0">
                <a:solidFill>
                  <a:schemeClr val="bg2">
                    <a:lumMod val="1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ocean.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sz="2800" dirty="0">
              <a:solidFill>
                <a:schemeClr val="bg2">
                  <a:lumMod val="10000"/>
                </a:schemeClr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bg2">
                    <a:lumMod val="1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The </a:t>
            </a:r>
            <a:r>
              <a:rPr lang="en-US" sz="2800" dirty="0">
                <a:solidFill>
                  <a:schemeClr val="bg2">
                    <a:lumMod val="1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temperature of the crust </a:t>
            </a:r>
            <a:r>
              <a:rPr lang="en-US" sz="2800" dirty="0" smtClean="0">
                <a:solidFill>
                  <a:schemeClr val="bg2">
                    <a:lumMod val="1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typically varies; however the further down you dig through the crust, the temperature increases</a:t>
            </a:r>
            <a:endParaRPr lang="en-US" sz="2800" dirty="0">
              <a:solidFill>
                <a:schemeClr val="bg2">
                  <a:lumMod val="10000"/>
                </a:schemeClr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pic>
        <p:nvPicPr>
          <p:cNvPr id="5" name="Picture 2" descr="Image result for earth layers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104876"/>
            <a:ext cx="1882588" cy="17548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20997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81000"/>
            <a:ext cx="7772400" cy="1089025"/>
          </a:xfrm>
        </p:spPr>
        <p:txBody>
          <a:bodyPr>
            <a:normAutofit/>
          </a:bodyPr>
          <a:lstStyle/>
          <a:p>
            <a:pPr algn="ctr"/>
            <a:r>
              <a:rPr lang="en-US" sz="6000" b="1" u="sng" dirty="0" smtClean="0">
                <a:solidFill>
                  <a:schemeClr val="bg2">
                    <a:lumMod val="10000"/>
                  </a:schemeClr>
                </a:solidFill>
                <a:latin typeface="Aharoni" panose="02010803020104030203" pitchFamily="2" charset="-79"/>
                <a:ea typeface="+mn-ea"/>
                <a:cs typeface="Aharoni" panose="02010803020104030203" pitchFamily="2" charset="-79"/>
              </a:rPr>
              <a:t>MANTLE</a:t>
            </a:r>
            <a:endParaRPr lang="en-US" sz="6000" b="1" u="sng" dirty="0">
              <a:solidFill>
                <a:schemeClr val="bg2">
                  <a:lumMod val="10000"/>
                </a:schemeClr>
              </a:solidFill>
              <a:latin typeface="Aharoni" panose="02010803020104030203" pitchFamily="2" charset="-79"/>
              <a:ea typeface="+mn-ea"/>
              <a:cs typeface="Aharoni" panose="02010803020104030203" pitchFamily="2" charset="-79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41789"/>
            <a:ext cx="8305800" cy="4648200"/>
          </a:xfrm>
        </p:spPr>
        <p:txBody>
          <a:bodyPr>
            <a:normAutofit fontScale="85000" lnSpcReduction="10000"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bg2">
                    <a:lumMod val="1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The dense, thick layer of rock just below the crust</a:t>
            </a:r>
          </a:p>
          <a:p>
            <a:pPr algn="l"/>
            <a:endParaRPr lang="en-US" sz="2800" dirty="0" smtClean="0">
              <a:solidFill>
                <a:schemeClr val="bg2">
                  <a:lumMod val="10000"/>
                </a:schemeClr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bg2">
                    <a:lumMod val="1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Earth’s thick middle layer made mostly of solid rock; makes it denser than the crust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sz="2800" dirty="0" smtClean="0">
              <a:solidFill>
                <a:schemeClr val="bg2">
                  <a:lumMod val="10000"/>
                </a:schemeClr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bg2">
                    <a:lumMod val="1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This layer is undergoes constant heat and pressure. Temperatures range between </a:t>
            </a:r>
            <a:r>
              <a:rPr lang="en-US" sz="3900" dirty="0" smtClean="0">
                <a:solidFill>
                  <a:schemeClr val="bg2">
                    <a:lumMod val="1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680</a:t>
            </a:r>
            <a:r>
              <a:rPr lang="en-US" sz="2800" dirty="0" smtClean="0">
                <a:solidFill>
                  <a:schemeClr val="bg2">
                    <a:lumMod val="1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°f and </a:t>
            </a:r>
            <a:r>
              <a:rPr lang="en-US" sz="3900" dirty="0" smtClean="0">
                <a:solidFill>
                  <a:schemeClr val="bg2">
                    <a:lumMod val="1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4532</a:t>
            </a:r>
            <a:r>
              <a:rPr lang="en-US" sz="2800" dirty="0" smtClean="0">
                <a:solidFill>
                  <a:schemeClr val="bg2">
                    <a:lumMod val="1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°f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sz="2800" dirty="0" smtClean="0">
              <a:solidFill>
                <a:schemeClr val="bg2">
                  <a:lumMod val="10000"/>
                </a:schemeClr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bg2">
                    <a:lumMod val="1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The heat and pressure causes rocks to move and bend within this layer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2">
                    <a:lumMod val="1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About </a:t>
            </a:r>
            <a:r>
              <a:rPr lang="en-US" sz="3800" dirty="0" smtClean="0">
                <a:solidFill>
                  <a:schemeClr val="bg2">
                    <a:lumMod val="1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2,900</a:t>
            </a:r>
            <a:r>
              <a:rPr lang="en-US" sz="2800" dirty="0" smtClean="0">
                <a:solidFill>
                  <a:schemeClr val="bg2">
                    <a:lumMod val="1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km </a:t>
            </a:r>
            <a:r>
              <a:rPr lang="en-US" sz="2800" dirty="0">
                <a:solidFill>
                  <a:schemeClr val="bg2">
                    <a:lumMod val="1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of </a:t>
            </a:r>
            <a:r>
              <a:rPr lang="en-US" sz="2800" dirty="0" smtClean="0">
                <a:solidFill>
                  <a:schemeClr val="bg2">
                    <a:lumMod val="1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 thick, </a:t>
            </a:r>
            <a:r>
              <a:rPr lang="en-US" sz="2800" dirty="0">
                <a:solidFill>
                  <a:schemeClr val="bg2">
                    <a:lumMod val="1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dense layer of rock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sz="2800" dirty="0" smtClean="0">
              <a:solidFill>
                <a:schemeClr val="bg2">
                  <a:lumMod val="10000"/>
                </a:schemeClr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sz="2800" dirty="0">
              <a:solidFill>
                <a:schemeClr val="bg2">
                  <a:lumMod val="10000"/>
                </a:schemeClr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pic>
        <p:nvPicPr>
          <p:cNvPr id="4" name="Picture 2" descr="Image result for earth layers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104876"/>
            <a:ext cx="1882588" cy="17548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81016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81000"/>
            <a:ext cx="7772400" cy="1089025"/>
          </a:xfrm>
        </p:spPr>
        <p:txBody>
          <a:bodyPr>
            <a:normAutofit/>
          </a:bodyPr>
          <a:lstStyle/>
          <a:p>
            <a:pPr algn="ctr"/>
            <a:r>
              <a:rPr lang="en-US" sz="6000" u="sng" dirty="0" smtClean="0">
                <a:solidFill>
                  <a:schemeClr val="bg2">
                    <a:lumMod val="10000"/>
                  </a:schemeClr>
                </a:solidFill>
                <a:latin typeface="Aharoni" panose="02010803020104030203" pitchFamily="2" charset="-79"/>
                <a:ea typeface="+mn-ea"/>
                <a:cs typeface="Aharoni" panose="02010803020104030203" pitchFamily="2" charset="-79"/>
              </a:rPr>
              <a:t>CORE</a:t>
            </a:r>
            <a:endParaRPr lang="en-US" sz="6000" b="1" u="sng" dirty="0">
              <a:solidFill>
                <a:schemeClr val="bg2">
                  <a:lumMod val="10000"/>
                </a:schemeClr>
              </a:solidFill>
              <a:latin typeface="Aharoni" panose="02010803020104030203" pitchFamily="2" charset="-79"/>
              <a:ea typeface="+mn-ea"/>
              <a:cs typeface="Aharoni" panose="02010803020104030203" pitchFamily="2" charset="-79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1828800"/>
            <a:ext cx="8305800" cy="4800600"/>
          </a:xfrm>
        </p:spPr>
        <p:txBody>
          <a:bodyPr>
            <a:normAutofit fontScale="92500" lnSpcReduction="20000"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bg2">
                    <a:lumMod val="1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The </a:t>
            </a:r>
            <a:r>
              <a:rPr lang="en-US" sz="2800" dirty="0" smtClean="0">
                <a:solidFill>
                  <a:schemeClr val="bg2">
                    <a:lumMod val="1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inner most chemical layer</a:t>
            </a:r>
            <a:endParaRPr lang="en-US" sz="2800" dirty="0" smtClean="0">
              <a:solidFill>
                <a:schemeClr val="bg2">
                  <a:lumMod val="10000"/>
                </a:schemeClr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sz="2800" dirty="0" smtClean="0">
              <a:solidFill>
                <a:schemeClr val="bg2">
                  <a:lumMod val="10000"/>
                </a:schemeClr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bg2">
                    <a:lumMod val="1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Made </a:t>
            </a:r>
            <a:r>
              <a:rPr lang="en-US" sz="2800" dirty="0">
                <a:solidFill>
                  <a:schemeClr val="bg2">
                    <a:lumMod val="1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of iron and nickel, </a:t>
            </a:r>
            <a:r>
              <a:rPr lang="en-US" sz="2800" dirty="0" smtClean="0">
                <a:solidFill>
                  <a:schemeClr val="bg2">
                    <a:lumMod val="1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in liquid form, no water</a:t>
            </a:r>
            <a:endParaRPr lang="en-US" sz="2800" dirty="0">
              <a:solidFill>
                <a:schemeClr val="bg2">
                  <a:lumMod val="10000"/>
                </a:schemeClr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sz="2800" dirty="0" smtClean="0">
              <a:solidFill>
                <a:schemeClr val="bg2">
                  <a:lumMod val="10000"/>
                </a:schemeClr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bg2">
                    <a:lumMod val="1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Made up of molten lava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bg2">
                    <a:lumMod val="1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It is about </a:t>
            </a:r>
            <a:r>
              <a:rPr lang="en-US" sz="4400" dirty="0" smtClean="0">
                <a:solidFill>
                  <a:schemeClr val="bg2">
                    <a:lumMod val="1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3,430</a:t>
            </a:r>
            <a:r>
              <a:rPr lang="en-US" sz="2800" dirty="0" smtClean="0">
                <a:solidFill>
                  <a:schemeClr val="bg2">
                    <a:lumMod val="1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km </a:t>
            </a:r>
            <a:r>
              <a:rPr lang="en-US" sz="2800" dirty="0" smtClean="0">
                <a:solidFill>
                  <a:schemeClr val="bg2">
                    <a:lumMod val="1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thick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bg2">
                    <a:lumMod val="1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Temperatures typically around </a:t>
            </a:r>
            <a:r>
              <a:rPr lang="en-US" sz="4400" dirty="0" smtClean="0">
                <a:solidFill>
                  <a:schemeClr val="bg2">
                    <a:lumMod val="1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3500-4300</a:t>
            </a:r>
            <a:r>
              <a:rPr lang="en-US" sz="3200" dirty="0" smtClean="0">
                <a:solidFill>
                  <a:schemeClr val="bg2">
                    <a:lumMod val="1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°</a:t>
            </a:r>
            <a:r>
              <a:rPr lang="en-US" sz="2800" dirty="0" smtClean="0">
                <a:solidFill>
                  <a:schemeClr val="bg2">
                    <a:lumMod val="1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f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sz="2800" dirty="0">
              <a:solidFill>
                <a:schemeClr val="bg2">
                  <a:lumMod val="10000"/>
                </a:schemeClr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bg2">
                    <a:lumMod val="1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Scientists know this layer is made of liquid molten lava by studying what happens when earthquakes occur</a:t>
            </a:r>
          </a:p>
          <a:p>
            <a:pPr algn="l"/>
            <a:endParaRPr lang="en-US" sz="2800" dirty="0" smtClean="0">
              <a:solidFill>
                <a:schemeClr val="bg2">
                  <a:lumMod val="10000"/>
                </a:schemeClr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algn="l"/>
            <a:endParaRPr lang="en-US" sz="2800" dirty="0" smtClean="0">
              <a:solidFill>
                <a:schemeClr val="bg2">
                  <a:lumMod val="10000"/>
                </a:schemeClr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pic>
        <p:nvPicPr>
          <p:cNvPr id="5" name="Picture 2" descr="Image result for earth layers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112490"/>
            <a:ext cx="1464527" cy="13651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65252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rmal">
  <a:themeElements>
    <a:clrScheme name="Thermal">
      <a:dk1>
        <a:srgbClr val="4D5B6B"/>
      </a:dk1>
      <a:lt1>
        <a:srgbClr val="FFFFFF"/>
      </a:lt1>
      <a:dk2>
        <a:srgbClr val="675D59"/>
      </a:dk2>
      <a:lt2>
        <a:srgbClr val="E8DED8"/>
      </a:lt2>
      <a:accent1>
        <a:srgbClr val="FF7605"/>
      </a:accent1>
      <a:accent2>
        <a:srgbClr val="7F7F7F"/>
      </a:accent2>
      <a:accent3>
        <a:srgbClr val="7F5185"/>
      </a:accent3>
      <a:accent4>
        <a:srgbClr val="89AAD3"/>
      </a:accent4>
      <a:accent5>
        <a:srgbClr val="8F5B4B"/>
      </a:accent5>
      <a:accent6>
        <a:srgbClr val="C84340"/>
      </a:accent6>
      <a:hlink>
        <a:srgbClr val="89AAD3"/>
      </a:hlink>
      <a:folHlink>
        <a:srgbClr val="795185"/>
      </a:folHlink>
    </a:clrScheme>
    <a:fontScheme name="Thermal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erma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63500" dist="38100" dir="81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101600" dist="63500" dir="81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000000"/>
            </a:lightRig>
          </a:scene3d>
          <a:sp3d>
            <a:bevelT h="190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lumMod val="125000"/>
              </a:schemeClr>
            </a:gs>
            <a:gs pos="55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90000"/>
                <a:satMod val="300000"/>
                <a:lumMod val="9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8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TC101859868[[fn=Thermal]]</Template>
  <TotalTime>1070</TotalTime>
  <Words>188</Words>
  <Application>Microsoft Office PowerPoint</Application>
  <PresentationFormat>On-screen Show (4:3)</PresentationFormat>
  <Paragraphs>33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Aharoni</vt:lpstr>
      <vt:lpstr>Arial</vt:lpstr>
      <vt:lpstr>Calibri</vt:lpstr>
      <vt:lpstr>Candara</vt:lpstr>
      <vt:lpstr>Thermal</vt:lpstr>
      <vt:lpstr>PowerPoint Presentation</vt:lpstr>
      <vt:lpstr>CRUST</vt:lpstr>
      <vt:lpstr>MANTLE</vt:lpstr>
      <vt:lpstr>CORE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Carrie</dc:creator>
  <cp:lastModifiedBy>Laquincia Brown</cp:lastModifiedBy>
  <cp:revision>16</cp:revision>
  <dcterms:created xsi:type="dcterms:W3CDTF">2014-12-02T02:14:26Z</dcterms:created>
  <dcterms:modified xsi:type="dcterms:W3CDTF">2019-03-13T19:24:39Z</dcterms:modified>
</cp:coreProperties>
</file>