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9" r:id="rId4"/>
    <p:sldId id="298" r:id="rId5"/>
    <p:sldId id="300" r:id="rId6"/>
    <p:sldId id="301" r:id="rId7"/>
    <p:sldId id="302" r:id="rId8"/>
    <p:sldId id="303" r:id="rId9"/>
    <p:sldId id="256" r:id="rId10"/>
    <p:sldId id="263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96" r:id="rId35"/>
    <p:sldId id="297" r:id="rId36"/>
    <p:sldId id="289" r:id="rId37"/>
    <p:sldId id="288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64" autoAdjust="0"/>
    <p:restoredTop sz="94491" autoAdjust="0"/>
  </p:normalViewPr>
  <p:slideViewPr>
    <p:cSldViewPr>
      <p:cViewPr varScale="1">
        <p:scale>
          <a:sx n="76" d="100"/>
          <a:sy n="76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E307-2C77-4185-BEB2-911DA8C87223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38F6-22A3-4A11-A926-06E173FF1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ree-extras.com/images/yellow_stars-218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space/solarsystem/preview.weml" TargetMode="External"/><Relationship Id="rId2" Type="http://schemas.openxmlformats.org/officeDocument/2006/relationships/hyperlink" Target="http://www.brainpop.com/science/space/milkyway/preview.we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solar-system/sgravity-and-inertia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famousscientists/isaacnewto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space/comets/" TargetMode="External"/><Relationship Id="rId2" Type="http://schemas.openxmlformats.org/officeDocument/2006/relationships/hyperlink" Target="http://www.brainpop.com/science/space/asteroi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space/bigbang/" TargetMode="External"/><Relationship Id="rId2" Type="http://schemas.openxmlformats.org/officeDocument/2006/relationships/hyperlink" Target="http://studyjams.scholastic.com/studyjams/jams/science/solar-system/universe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</a:t>
            </a:r>
            <a:r>
              <a:rPr lang="en-US" dirty="0" smtClean="0">
                <a:sym typeface="Wingdings" panose="05000000000000000000" pitchFamily="2" charset="2"/>
              </a:rPr>
              <a:t> 8/20/18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Success Starter: Brain POP Video and take out agenda</a:t>
            </a:r>
          </a:p>
          <a:p>
            <a:endParaRPr lang="en-US" dirty="0"/>
          </a:p>
          <a:p>
            <a:r>
              <a:rPr lang="en-US" dirty="0" smtClean="0"/>
              <a:t>Opening: If I was a 1</a:t>
            </a:r>
            <a:r>
              <a:rPr lang="en-US" baseline="30000" dirty="0" smtClean="0"/>
              <a:t>st</a:t>
            </a:r>
            <a:r>
              <a:rPr lang="en-US" dirty="0" smtClean="0"/>
              <a:t> grader, explain the difference between expansion and explosion</a:t>
            </a:r>
          </a:p>
          <a:p>
            <a:endParaRPr lang="en-US" dirty="0"/>
          </a:p>
          <a:p>
            <a:r>
              <a:rPr lang="en-US" dirty="0" smtClean="0"/>
              <a:t>Work Session: Galaxy Notes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Closing: Homework(Galaxy)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latin typeface="Arial Rounded MT Bold" pitchFamily="34" charset="0"/>
              </a:rPr>
              <a:t>Stars Formed Next!</a:t>
            </a: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About 100 million years after the Big Bang, stars began to form.  A star is a large ball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super hot gas </a:t>
            </a:r>
            <a:r>
              <a:rPr lang="en-US" dirty="0" smtClean="0">
                <a:latin typeface="Arial Rounded MT Bold" pitchFamily="34" charset="0"/>
              </a:rPr>
              <a:t>that self-illuminating. (or lights up by itself)</a:t>
            </a:r>
          </a:p>
          <a:p>
            <a:r>
              <a:rPr lang="en-US" dirty="0" smtClean="0">
                <a:latin typeface="Arial Rounded MT Bold" pitchFamily="34" charset="0"/>
              </a:rPr>
              <a:t>Our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Sun</a:t>
            </a:r>
            <a:r>
              <a:rPr lang="en-US" dirty="0" smtClean="0">
                <a:latin typeface="Arial Rounded MT Bold" pitchFamily="34" charset="0"/>
              </a:rPr>
              <a:t> is a star!</a:t>
            </a: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3554" name="AutoShape 2" descr="data:image/jpeg;base64,/9j/4AAQSkZJRgABAQAAAQABAAD/2wCEAAkGBhQQERUSEhQQFBUVFhYWGBQVEBgXFBgVFRcXFxkUGhMXHCcgFxkvGRcYIDIgIycqLC8tGCAxNTAqNSYrLSoBCQoKDgwOGg8PGiklHyUpLC8wKSotLSwwNS0qLyktLCo0LCwsLCwtNC0sLCwsKi80KS8sLC0sLC4sLC8sLywsLf/AABEIAOUA3AMBIgACEQEDEQH/xAAcAAEAAgIDAQAAAAAAAAAAAAAABgcEBQECAwj/xABGEAACAQMDAgUBBQQECwkBAAABAgMABBEFEiEGMQcTQVFhIhQyQnGBI1KRsQgzQ6EVJFNidIKDksHS8CVjlKKjssLR4Rf/xAAbAQEAAgMBAQAAAAAAAAAAAAAAAgMEBQYBB//EADARAAIBAwIEBAUEAwEAAAAAAAABAgMEESExBRJBYRMiUXEUgZGh0TKx4fAjQsEG/9oADAMBAAIRAxEAPwC8aUpQClKUApSlAKUpQClKUApSlAKUpQClKUApSoP4u9VTabZRz25Ab7TEpyM7kw7MnxnYBn2J/OgJxStZpmuR3EEU8eSsyK6577WAPPz6fpWyFVQrQnKUIvLjv2ye4ZzSleU90seN7Ku5go3MBlm4CjPdiewq08PWlKUApSlAKUpQClKUArW6T1Hb3RlWCVXaF2jkUZ3I6kqQVPOMg4PY44JrYMaogdHTTTX97ZO8N7BqVzs+rassX0OIzu453Egn6WDYPBBFFa4p0I81R4X50PUm9i85rgL3/h615QSM5z2X+dVz0F4krdzfY71Tb3ikqVIwsjL3Aycq/c7T+hPYb/rXxPtNKGyQmSbHEEeC444LntGOfXk+gNauiru4rc1Z8kE9Ip/q7t+nbQm+VLQmJNYUGtwSSmBJoWlCljGsis4UMFLFQcgbiBzXzX1n4p6jfpk7re2k3oqRblWReMq0h5kwCAcYHPYZxVleAPR/2e1a9kH7S54TjlYFP5cbmGfyVDW7Ky2KUpQClKUApSlAKUpQCqx/pAx7tOiHobuEH35SWrNNVd49ux08MoyIriJzz8Ov82Uce9Y9e4hR5VLeTwvdnqWTS+Fuqvp1/Jo10eA7NA/oSfrx3+6y/UB6NkdzxddU34y6I6xWmrW4Alt2Quw5wrMHjb2IWQ4/2n8Nr1j4ti2tLZoY91xdxRyJFnOwSKpywHJGW2gD7xB54NYlNqhTUnH/ACT1aXWWNfbuSer7El648QbfS4S7kPKR+zhDDe57foue7enycA1NaS6hqGsaeb5mVjILlbYKVWGKFtysYz90syMPqy3bJ5FSXpPoplZtT1UiS5I8wK4ykCqNwO3tuAHYcLjjnJr08JXGo3t9qhXG5khjB5KxqoPc+pAQkD1z71iUOITr1JQpa43a2y9El6patvt0JOCS1LaFc0FK3xUKUpQClKUApSurV43hAwry5/CP1/8Aqq96Huf+1NWQjOJYG7+rIwx/5a9/EPxDj0pQm3zLhwSkecADkCRz+7kYwOTg9sZry8KOm7lY5ry7DC4vHDsGG0hFB2ZUfdP1MduOBgcVwMo3dxCrcVYvMsRhHGdpJ7eix16mV5VhI8vEnw4/wkVuIGWK6QABj9KuoOQCyjKsPRufb2I1HSXgwEcz6iwuZNwIQMzR593ZgDIc+nbjnOeLcMSxjJ+o+3/5WLNIW+PbHp+VVV727taHg1qvnfRaySfrLp7LXuj1RjJ5SKD1RTreurbDPkRMYgFG3bBCTvI7hSSCAceqjHFfSFrAI0VFAAVQoA7AAYAHxXzxqHTupdP3LXlq32iNixd/L3krncRMndeedynHrkdqm/Tf9ICzm2pdLJbOcAtjfDnHJ3L9SjPuvHHPeu1sfDcE6UsxSSWPu33ZjSznUtWleFpepKoeN0dGAZWVgysD2IYcEfNe9ZyaexEUrqzgGu1eKSbwgKVFuuuv7fSY0ebczSMAsaY3lQRvcZ4wAfUjJIHrW/t79HCkH7wBGeOCMioVK9OljnklnbLwepNmVSuBQtVp4edxLtUn/rNVZ4r9WWsVpNZyFpJ50KrEnLK2QyO/I2jdg47n2IrD648TJr6U2GjCSRs4kuUGUAOBlH7KuTgynA/d96zuivDGOyb7TcsLm6JLGVssqHg5XfyWz+M8+2K5Xi1SlSuY168sqH6YLdv1fotvoX002sL6m08Npbz/AAdGl6qqVAWNdu2TyVUBBIvYNgfnjGea28vTtu063TQxmZF2LIVywAJPGeAeTzjPOM12i6itC4Q3VqGPZPtMe9s9sLuye1bB3ye2PYfFcveVbmbd1WzFz0jHXb8fuy6KX6UaDru3lk066SBd8jQuAo7lfxY+dm7Hzjv2rXeBjQR6UuyRGdpJHlAJysjEAKQe30Knwe4z3r2m8WbGCaS2leSGWNtjGSFtuc+jLuG3scnAwQarLqU/YLltR0e5geJyGlijlVghbJw8OeYySSOPpORxxXS8IjUtKXw6j55eZNp8uy8uV267FNTEnnofRcc4bsa9ar/w18R4NSTDMkVz2MBfliATujzy64BOByMHPoTPxXQ2U686SdxFRll6Iqkknoc0pSswiKUpQCtV1TryWFpLdSfdiQnH7zdlQfJYgfrW1rTdYdNLqNnLauxQSbfrC5KlWVgQMjPK0BXGl+I2mS2drd6obWW9QNwtuHmBWRwp2gYQ4w/JAycjHFY9z/SLXcTHYymLdtEjThW/VAjKGxzjea2+h+AljbftJ2luivIV8JFxnGUXk+ndiPit11H0xFPYS2ioiIUOxUQKquv1IQqjj6gOw9/etLxLitOznCnNZ5vR4wtslkIOWpmaBr0d9bx3Medsgzg9wQcMp+QQR+laLxN6vfTbPzYtvmvIsabhkDILM23IzhVI/Miov4C61uhms24eN/NUEnJV8Kwwe2GUf79avxHB1LXbbT1yVQxxvg5wZCJJT6do8f7p59uXt+EN8UlTkm4ReddcrdLPf8l7qeTPU87TTeo7nDedIiSDcHNxEq7XwRgRksvBzwOK63HgRqtw2+W4tXY/jkuJmY/q0RPrX0JDbKvYV6O4UZOABySewHvmuwtLetB80+SPaEcfd/hGPJpkO8LOjp9LszBcvFI3mu6+WzMqoyp9OWVT94M3b8VTCR8DJ9KgbeOekj+3k/8ADS/8tYl1436Y3Amkx/o8n/LVt5VnQoylSg5S6JLq+v5PIrL1J5bAuxY+nasHq7quHTbZ7iY9uFQEB3c9kXPr/IAn0qLJ436UqgCaQn/Rpe/+7XXS9Ca8uhqV2/mcZtYNrBIEPIkIcKTKQAckDHzhcadXEeFWqdbLm/M+8n0z9uy19E7Mc8tCsOuen7l7J9T1BibiaWMRxZbEELB28vafunt9PpjnknF3dLSma1tnOAXhhc47ZaNWOPiqx/pA6gRFbQDs7vIf9mFUD/1D/dVh+FVwJNKtZST/AFQTLf8AdExnn2yuB8CsTwavFKNCrU6zbfaPp9iWVBtL0JkKiHijoF1fWLQWbqjllLAuU3xjOUDjtyQeeDtxUtjlDdiD8g5H91ds/wDWK7AxyhtD6N16whMFtHZxgnJceW0hOSQS7A7u+BkcCs3/APj2q34H2/UAqnkxgvKB6/1YKJnJxx/E1dgrmsWFrCNR1Go5fXGv16kubTBUj+AVlDC6755JXVgsjvhUbna4jQDPOMhi3atJ4ZdXS2lw2k35YOrbYmYkkN3EWccqwO5Sfy9Ri77q3345xiqs8aPDs3EAvLdWa4g++F+88IyThR3ZTyMc43d8CtVc2la7r1KNWP8AiaXLLTSSW6W++5NSUUmtyJeJXS8cmvWsTblW88nzNuAwzIYiwJBGdqjuO/vW+1P+jfETm3u5VHtLEsnp+8hT1+KhOndYyanq2kvN/WwvBC78YcicsHwOxwwz8gn1r6eFbehQ8GjGkpPRJZ9itvLyfLmteEmp6fIJI43mCMCktqWZgQQVbYPrU5+PTv61fXhvrd1d2SvewvDOrGNg8bRlwoUiXYwG3OfTjIOMdhKcVzWQeClKUApSlAKUpQHnKm4Ee9Yi6efUj9Kz6VrrvhltdzjOtHLXcnGbjsfPfUtx/gPqM3OGWGUeYQo4dZUIcY5/tgSfbuB2rdeAGjfaHudTny8rSNGrnH3mAklb8zvUdu2fc1ZXVnQ1rqiot1GW8skqyuVYbsZGR6HA4+BWX0101Dp8At7cMsalm+pyxyxySSa2CSSwiBta4IrmurtgZNeSkopt7Apvrzwi8mX7bpixhwdzWjRq0bdydivkc8DyyMexHavXobqvTL3Ec9rZwXWdvktaxhWfn7jFfj7pwQTjnvVkyybjk1TnjCsV1dQWVvAkl45G6QAh1VsbVbb94Yyx3Z2qM8ZrjqHFVxC6dPlaSy4yXTC3ks4a69jIdPkjktO30O3jbfHb2yN7pAiH+KqKzqwOn9F+xWsNuXeQxoAXYnJ9SeScDJOBngACs/NcbeKoq0lOTk87v+dvYyI4xoRrqzw5g1Z4jM0qGLP1RlRlGwSp3A+o4Ppk14X/AIQ6fJGkAe9SNCcIt27IM8kBJNyjnngCpbvIGKruXra81B2h0u3KICyNeXC7UVhwdic5YexBPIyoFdHwviVzCgqVHGI6uU3hJPp/ct9EVTgm8swNe8FbCyhaR9RuLZc8M+wrkkcbFClzj2/P0qGaT4ZXd9IDZtcG23YF1cDyFZf8okW8sy+2P1x6XJ0z4V28TC5vGa+umwWmuPqUH0CREkAAYxnJGOMdqnWK+gRkpRUl1MQ1vTOjmztYrdpZJ2jXBlkOWY5JPfsOcAZOAAMnGa2dKVICuCK5pQEBt/Beyjv0vo/Mj2OJFgUjyQ47EcbgN2G25xke3FT6lKAUpSgFKUoBSlKAUpSgFKUoBSlKAVhag/YVm1hatdRQxPNMQscal2Y54UDJ7cn8hya1/Erapc20qNN4b9SUGk8sifWnVsem2zTPyxyscfq8mCQPhfUn0HyQDE+m3t9ERr7VZf8AH7vLmMLulRG+oJ5anjJAJJwB9K+lQe66lvtb1JJLSHJhJ8hNgZYVLcTOzZUP907m4yBgcCrH0Xwdt4W829JvbljvkeRj5e8nPCd3+S+c+w7VpaNrQ4NaOdfWTeuPsln6lrk6ktCPTf0hELHbZyMM8E3Kqx/NQhwfjJr3k69ltNVja4Mq2d7DBIElziBnjA4J4GH+9jA+onHAqx4NAto2Dpb26MOzLAisPTggZFaPxI6CbVLQ+WB58RLxEnG4nG6PJ9wPXjIXkDNai0rWd3ceDSoNKSak8uT1667YfUskpRWWyVelVx4dXBg1PUtPwQPNa4jG3AAcgHAHAGHix8D+GB4VeJG4CwvXCSR4jhd/p3AfT5LE/wBoDgDPft3HPcXwturU4IE8axt35Lw/ScZ/eRP596lZcKnCvWsqm0opp+zWGeSnopIuyNcAD2rtXArmu+ilFJIxTR9U9Z2umIj3UmwSMVUBSzEgZJCrzgcZPYbh7is3R9cgvIhNbypLG3ZlPr6gjup57HBqrvFu3NxrOk27BWQuCUb7pBlTzAffKJjFaWa2k6W1NWVnOnXJwed20Y/EMZ3oTkHuy57nIEak+WLf29ewReguAW2165rD00AoHBBDAEEHIKkZBB9Rjmu91ehB3Gf7gPc1rKN66dt8RdeXOqXoui7ssccvET2lnC960mt9ZQWSeZcSJEvpub6m+FUcsfgA1X+u+J8tzK1tpERupRgNPtzAgPqDkA8/iYheDjdVf+IPSElnCtxfXDXF3cPgBT+zRV+pjkjLd1UABVG74FYKuri4rxjKfhJ7RwnN93o+VYJcqS9S5Om/GOxv7pbWH7RvfdtZ4gEbYCx5DEj6QTyB29O1Tuq18FegBYWv2mZMXNwM4ZcNFF+GPnkE/ebt3UEfTVlV0hSKUpQClKUApSlAKUqndZ8Zbuz1W4tWtRNDEfuorCYRhVYybgSGGDu5HY9xQFxV5POAQPU1Eel/Fey1AYikMcv+Rmwjk/5pyVf/AFST8CpFZruYsfT+dam9vpU69O3pLMpPX0UerJxjlNs2Na/XtDivbd7edd0cgAYZIPBDAgjsQwB/Ssq4u0iQvIyIijLMzBVA9yx4A/Oqu6p8cFG+LS42uZVDM0rRt5CImSz8EFxgZzwvrk9q2ucbkCwenembfT4RBbRiNAcnklmY92Zjyx47n0GBgcV6TWzFiQM8/FUn4dW93r10Z9QnnktomB8reUheUYZUES4XaB9RwM/d55q/RWsvrKhxGPhTk/K+nrjbZ9GTjJw1MKGx9W/hWWw4rvimKstOH0LSDhRWM7vr9RKbk8spnxX8Knug17aJ+2UftIgMGUD8aj1kA9PxAe4wab0fUJmvraRnkeRJoArMxdhsddg+rPAwABX2TisCbp62eVZ3t7dpVIKytChkBHYhyMg/rV9pb/D0o0uZyx1ZGTy8meK5risLV9bgtIzLcSxxIPxOwAz7Ad2PwOayTwhPXdqh1rRmYc5vDkcE+VEjoM+wbn9TUh1TQor+NoLhQ8b9x2Ix2II7MD2NRSLWYdavra6tJcpYed5ivE6sftMexduRg8oSf0qdmXYu0dz3P/CuN4pdRldxc5NQp6tbNyy8L5pJrtlmRCPl7srDSdfuOnvMsZ4bm4tlLNbXMSF/pILCFscKcg8ehJ7rgjmHR7/WxvvWazs2YEWaDE0qA5/aucFQSAf/AIjg1Y2K5rS3XHp13zxglLo98eyeiff6YLI0ktDXaVosFnHsgjjhQcnaAM4H3mbuTj1JqL9MaUdX1JtRlAeztS0dmpwVeRSA8+PUbgSD7hMfcrC8Xup2SNNPg3efdlVOOCsTNtxngZZvp79g2e4qx9EtI7K3itoslYkVAeOcDlj8k5J/OtrwWFO3h8ddzw5bc2+Or9df29yFRt+WJuAK5rpFKGGRXeu0hONSKlF5T6mNsKUpUwKUpQClKUAqovGHp+e2ni1qy4kgwJsZ5UHCuQPvLglG5+7t9iRbtYmohTGysAwYFSpGQQwwQQe4x6VTcV40Kcqs9ksnqWXgqpukNN1+3W6t0FtKwAJgABSUAZSSLhWIJ78EjBzWvTqfWOn2K3sTXtoMATA9uBg+ftJHfGJByRwfWtfG83TGpGTYzadcP6KWAX0AOeJEJI5+8v8Adcx1BLhA0ZVo3UEEHIZWGc/IxWgnfRsqbuqknNTeYL0TWqzjT+C1R5nyrQqbp6CfqSU3V+f8TjZhFbRuVQycZzj6mABGWJBJPGBkVhdSzpf3C6NpSRRwbt1xJEgEZKEE5Kj6lUgc5+piB6DNrazp6G1mQloo2jkBaJcMoKncyhRknHsOahXhXqGlxIbe0n/aO2WM4EckmO23OAVAzhV57nHNauN9WuZTuVCTawoQSbis7SfTPVf3E+VR0J/0roMdpDHBECI4lwueSScksT6sSST8mpAK8UCoAMgfnXoGrpeG2/w1LknLM3rL3ZTN5eeh2pSlbQgKUrg0BBvErxQi0lAihZblxlIt3Cqf7SQjkL7DufgZIqrTukdR1+YXN+8kUPdWdCPpbnbBCeAvb6jx65Y1uV0C70u9nuZ9LbU3Z/MS5E7PtUsQP2fln68Y/DkY4wK95vGm5DENpVwGBwQZXBB9iPIrWcSq3MKfLapOT6tpYXzZOCWfMWJoOgQ2UIht0CICT3ySx7szHlm+T7AdgBWyVc8CqzTxtjUbp7K+iX97aCN3t9W0e/Of0qV9MeJdjf8A7O3kImYZ8uVNkmAMnB5VsD0Vj2zXCLg91JyrXWVFat5y37b/AMGV4kdokhcY4riukkoUFmIUDuScAfqa6W92kmSjo4HfawbH54rRTzNuUVhfsWlM+Lu+z1a1vsMUAiYcDG6GQlkB98EHn97+Ft6Dr0N7As8DBkb9GVh3Rh+Fh7fzBBPXqLp+G+gaCddyNzwcMrDs6t6MM/l7gg4qk7nS9Q6auPOjPmW7HBYZMMg9FlQf1b47H37E8iunpRpcUtoUM8tWCws7SRQ8weeh9Had90/n/wABWXUV8P8Are31ODfC2JFx5kLffjJ/9y8cMOD8HIEqrtOG0Z0bWnTmtUtTGm8ybQpSlbAiKUpQClKUArW3z5bHtWyqNdR6stnDNcS/diVmPz7KPkkgD5IrmP8A0rm7eFKC/VJL+PqXUcZyV941dYbIBp0Y3ST7dygZKpvBHH77OMD4B9xU76P0RrWxgilxmKJVbHYtjkD4zxn1qp/C7Sn1K+l1m9dBFAxYs2FTzAn0jnhURMHJ/wA3vzXbxK8bDPiDTXkjjU5afBR3I7KgPKp7k4J7YAzuufCHK3hSm88uuuzljC+UVsup54mrZdBOTUa6j8ONPvB9cCq/rLF+zf0/d4bt+IGlx1nHHpi6g3KmJH2r6u4AEfGcfWdvxUC6e6K1TWkF/JqDQJNuKIpl4CuVAEasqqnBxyT75zmuf4RZXdR1JQlyPOHJ669Ul+79sdS6pKKwbiPpbVdLU/YJ1u4Fxi3uFIdQO6o2cAfAK/l77rpnxetmkMF4klhPuxsnB2c9v2pUbf8AWAHya1tr4AQbszXV7KTkswZUBJPyGOf1qU6Z4RaZAwcWwkZQADNI8o49djkr89q6i0sUqvi1PNNac3Lyt6a7PEvp8yiUtMImKmua4VQBgcAelc1uSsUpSgOCua8RZJ7f3mvelUVbelWx4kU8eqyeptbHQoKpzqdFHU9gVVV3ROxwoGT/AIz9Rx3PzVxTglSB3xVE+J+sfYdcsrlwSscIJUL9RUvMrAZI5wTjtWrv/FnUVvTXlcJ+2cYSJxxjLJH4q3pljg02JsS3sqofXbCrAs5x6Z2/mA3tWLL4A2zYa2nuoGXsxKuMjPOMKc5x2YdvmsbwitJdVvZ9Wuhnb+xhA+6pI+oKPYIQM+vmN65xdBXA4qiw4bWtYwjzYjFNtL/aT/4lhdyUpqRRVz4eazaZFpqDSqMgK0zoeSM4jk3IDnJ+96fNaq/6i162jZbq3M0RADeZaJLHtxyGeHg5zzuNXrFCWP8AM1s44gowKxeEzq38nO4pQ5Vs+XXPTHsezxDRM+P7Hqma0vPtVsq2zhs+VHv8oD8UZR2JKHn6SePTGBj6p6N6lXUbOK6UFfMX6lP4XUlXX5G4HB9sVkan0za3XNxb28xHrJCjH19SM+p/jWZZ2SQoscSJGijCoihVA9go4FdYUHvSlKAUpSgFKUoBVbeOGh3d5ZxQ2kTS/ttzquM4VGCnn0yx/uqyaUB889OeCupXSJHdym2t0JIiL72+o7iViU7FJPqxz24OKl3W/hTaW2k3AtYVDxp5vmNl5T5RDN9Z5A2BhgYHxVsVi6pYieGSFsbZEeM5GRh1Knj14NV1KamknnRp6dj1PB8s3HU7T6Xa6amWkFzJkAEkrx5Sjkk/VK/AH4B+v1Jo+mrbQRQL2ijSMfkihc8Ae3sK+VPDHRftWrW0ecBZPMJ+IcyY/Xbj9a+thXsIRhnlWMvPzZ4MVzSlTApSlAKUpQClKUAqvfEnwpGrzwTCUReWpST6CxaPduAXnAIy/f8Ae+KsKlAa7p/Q47K3jtoQQkS7RnufUsSO7Ekk/JrY0pQHGK5pSgFKUoBSlKAUpSgFKUoBSlKAVw1c0oCDdDeFcOl3E1wjmRpMqgKbREhbcUH1HP4Rk+i/Jqc0pQClKUApSlAKUpQClKUApSlAKUpQClKUApSlAKUpQClKUApSlAKUpQClKUApSlAKUpQClKUApSlAKUpQClKUApSlAKUpQClKUApSlAKUpQClKUApSlAKUpQClKUApSlAKUpQClKUApSlAKUpQClKUApSlAKUpQClKUApSlAKUpQClKUApSlAKUpQClKUApSlAKUpQClKUApSlAKUpQ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63500" y="-1042988"/>
            <a:ext cx="20955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images.pictureshunt.com/pics/y/yellow_stars-21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4114800" cy="2514600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g8NDQ0MDQ8MDA0NDA0MDQwNDQ4NDAwMFBAVFBQQEhIXGyYeFxkjGRISHy8gIycpLCwsFR4xNTAqNSYrLCkBCQoKDgwOGA8PGiwcHxwpKSkqKSkpKSkpKSwpKSwpKSkpKSkpLCkpKSkpKSkpKSkpKSkpKSkpKSkpKSktKSkpKf/AABEIANQA7gMBIgACEQEDEQH/xAAbAAACAwEBAQAAAAAAAAAAAAAABAIDBQEGB//EAC8QAAICAgECAwgBBAMAAAAAAAABAgMEESEFMRJBURMiMmFxgZGhsRQj8PEVQsH/xAAaAQACAwEBAAAAAAAAAAAAAAAABAECAwUG/8QAIhEAAwEBAAMAAwEAAwAAAAAAAAECAxEEEiETMUFRBSIy/9oADAMBAAIRAxEAPwD4cdSOEkiCx1HUgSJJEF0gSJxiEYl0YFWzRI5GBbCBKEC6FZRs1mSSp2thGobxI86fmW24un8mY+38GFAnGomqRqNJbGgq6LrMSVJ32I+scksbZX3L/jM10kXSacsbRXKglWQ8zNlUVSqNOVBTOkuqM3BmyrKpQNCdRROs0VGNQIygVSiOTgUzgaJmFSKtEWi6UTnsy/TJooAslErJKNHAACSoAAABNI6gRJEF0CROKOJFsIlWapEoRL4QOQiMVwMmzeZOwrGK6jtdY3VUY1QzMEK6jWqx/aQ+aF6qTV6XHwzSfZ8MX0r4N5wZsccujjG5n9L8ElJL3ZfyQx8LZj+VNdGFjx8M+rC2XV4Pva0bWLgcNa7DUOnf3O3kY1sbLA8zdhe9rQrdiafY9bZ0/dj47IRswfieiZ2IrA8xPHF7KDdtxe4nbjjM2K1kYtlItZUbFtAnbUbzQrcGVZWLyrNOVDk9JE1h+Hv3Nffgs46ZKxtcsquWh/Kmlx3Zm28msvova4LzeytlkkQZsjBkTh04SUAAACCxE0RRNIqaonBF8IlcEMVxM2zeUWVxG6oFVURymBjTGoksqrHqaiuio0qMdi10O5wW4+JtcD9WE1ppEsKpxa4PRYuIpLaXf9COmnDoZ5rhZh4yvo8D+JL7i2P0/wAMtNco18Gl1TTXbfP0NXN6XzG2K4lyJ+/Hz/S1bTFcf9/Ri04fvdu6GY4fvrj/AKmrTg/C9eehyPTveXHkzN0LX5aR5qWJzNiOTh6hrXLPWW9P4fHxS0IZWDuWtcLgsqNM/JVfs8hb07Ud6MvJwtHtcjE/CMTPxt8+QxGj6Mes2uo8lfjiv9C5vSX3PTQ6TKx71qPqcy6oUx1wv5Y0tv4hW8f6zz0sONa/lmPm5HdR/Jp9Quc2/JehkXQG8/8AWc/VfxGbbEVnEftgK2RHJYhaE5opaGZookjVC1IrZxkmRLGbOAAElS5E4ogi2CKM3RbWhqtFFaGqkZUMQhiqI9TAVpiaWLVsXtjuaGsWrZuYVfZSQhi4svI3cFa0pRENaOljBoYuCmk+6/aNXFxnFrX49SvCpXHhf2NzDo3w1p/o51Ub7aei4WYuIprj/Rt4WP8A23XJbXlv0I4eH4dS/wAZoxiREO2ed8jf2+IXrxFFaLvZl6gd8B0p/wCPbEno3+xV0r07cidvT1p67s1XWVygY6+HUF41a/R5XPw+/ov2zJn0xy5ktR9D29uJF8yXb8GD1efeMFpftiX1Ph2PG8qq/wCqPLdQujWmo8v0PJ5/im23yewyOnt7cjGz8eEPmxjKkjrUlU/GeRyajMvgb2at+XBkZETp5s5msmTdETtiaN0RG1Dcs59oSsQvNDViF5oYQpSKGRJsgy5gzgABJUvRbAqRbAoxiRitDdSFaxuoxoZgcpRo4whQaOOLWPZm1gTktaPTdPs3rxRPLYctHoen5TWkc3ZHVxPSYlEHrW4s9B0/Hktdpr9nncLI7bR6fpdy440IV0S832SNeuPC8hiESqAxE7PgZJ/Tzts6AAdoyA40dAikmgF7EY3UlGO9R2zbsQjm17XC2/seX8uPWxzCuUjxef45b40ed6hjPls9h1CmXPD/ACeez8OT2YxXGeoxpVHDx2XDuZOTE9Jm4ElswsvHa2dPKkxXaTFvQjcjRyEZ9w9BzNBKxC0xq0WmMSJWUMgyciDNTBnDh3RwkoXotgUotgUZvI1WN1CdbGqmY0NQaFBo45mUs0cZ9hax7Nmzhafc9J06EODz2D4eNnpOn2xWtJfVnN2Orgb2Co8d2eo6ZHt7r+55bEy0tf8AhvdPy29eX15YhQl5sU0z0UBiIpVLaTGISOz4GqXw87aLAADtGQABGUitUpXWBCwSzLEo99Dc7PUWu8Mk09M835tzVdTGM/j+nmM+zvyzz2da9P3j0fU8Jc64PL9Sx5aemKRxnqfFcufh53qF8uedmDlWtmtnxa2YmSzq5Iw2Zn5DM+4dvYjcx6DmaClotMYsYtNjMiVlMiDJSIs0MGcZwAJKFyLIMqROLKM2Q1WxqpidbGK5GdDEM0KZGhRMy6pD1Mxa0O5s2cW3Rs4d72uTzuPYbODclpiWknRyo9d0+W0j0GDfrSXL/SPKYFzl3eomxTnKK0u38nNtfRraPyL4ezxsxJcvb/zsP12p9jxFHUfPf0NrA6hrlsiW4+o4W/hufp6OMyfjEq700vmt6LFbvzOjn57lcOY4GPaEJyKZWpfjZXDIjLcU+db+xTXznaaJUP8AZDOs1B6PMZfUHFvk0MvNcZODf0Zg9Re9tfdHPT6/p2/Dw5/6/oWdafm/EvRiN/UKp+aT9GZGZka2Y+Vf8xiMenUajP8ASH+p48Zb09fTseXzsSS3rlDFmfOPZ7+TF59TT+LgezipEdbmjGyNrvwIWs3MiUZejMnJx15D0M5uiM6xi82MXQaFZsZkSorZAkyJoYM4AASVLETTK0SRU0QxBjFchODL4SKNG0seqkOUzM6uQ1VMxpDUUa1Nhq4dyXLMCqwdpuFbno9nZ6arqDfC7D9GY/U8zTeP0ZIpeY/nqeqx8vsbGDlbaR4ynLN7puTqDkxO44b1zST1n/I8vnhLwonT1Ljv5s8v/X+7vfd7Las33VyY+oo/DXD0l3UeU9+bQi+puEtp/C/0Zd+Zx37aYllZ2tPfclT0tHiSl9PQdWuU4qyPZrf0Z5+3P7pvlfs7gdUU1KqT+hh9VucZv1TNIz++rNolZTz/AA51K1PbRhZFxZkZuzMvuOhnHBXXTpC+0z7plt1olbYOTJz9KITua7Mpll+pGyYtZIYUidUWWWJilpycityNUhemQkcBnDQxYAAAQSRJECSZBdFiZbCRQmTiyrLpjcJDFcxKEi6EzNo3mjRrsG6rTLhYMV2mNSMzZr1XDlWQYtdwzXeYVA1Ghu05HKNd5/hrUU+55WjI5GZ5mxes+sajbhvS6htJbL4dS0ktnmlkk1lFHiarc9Nb1Ha7+SEbc/cdbMiWaUyyQnHhFbmlHPcJKSfKZd1TKVsFYu+uTAnkEsfN7wfZ9jT8X9MXt/Cu28TttJZcvDJ+j7CNlozMid2dtsFbJhZYLzmMTIpVHLJC85EpyKZSNUhemRkyts62RNDFsDgASUAAAAOnUROgSSTJJkEzqZBZMtjIuhMWTJxkVaNExyEy6FglGZZGZm0azRoQtLoXGfGwsjaZuTZWaULy2N5mxtJq4o4NVoaSyCX9QZquJe2K+hf8g+8ghK8SdxF3E+hD0G5XlTv1yLStKpWllJm9DQuu8cd+ZnTsCF+uCm6XJeZ4Z1fQnMonM5KZVKRqkL1R2UipsGyLZfhk2DZwDhYowAAAgAAAAAAAA6d2ROgSSTJJlZJMgt0sUicZlKZ1MjhZMZjMmrBVSJqZVouqG1YSVgopklYV9S6sb9qHtRX2ge0I9S3uNe1Iu0X9ocdgepHuXuwg7ClzIuZb1Kuix2EZWlTmRci3Cjok5EGzjZzZYzbBs4Bwkr0AAAIAAAAAAAAAAAAAAAAOgD+XY4BJLZ3ZECCek9nUys7sCek1I6pFezuwJ6WeMPGV7DZHA6WeM54iGw2HA6S8RzZHxBskjp3ZzZwNgR0AOASQAAAEAAAAAAAAAAAAAAAAAAAAAAAAAAAAAd2cAAOgcACenQOAAdOgcAA6d2cAAI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63500" y="-977900"/>
            <a:ext cx="2266950" cy="2019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www.swpc.noaa.gov/primer/primer_graphics/Su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GALAXIES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7030A0"/>
                </a:solidFill>
                <a:latin typeface="Arial Rounded MT Bold" pitchFamily="34" charset="0"/>
              </a:rPr>
              <a:t>Clusters of stars that group together</a:t>
            </a:r>
            <a:r>
              <a:rPr lang="en-US" dirty="0" smtClean="0">
                <a:latin typeface="Arial Rounded MT Bold" pitchFamily="34" charset="0"/>
              </a:rPr>
              <a:t>.  It is estimated that there are approximately 125 billion galaxies in the universe.   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4578" name="Picture 2" descr="http://images.wikia.com/memoryalpha/en/images/e/e7/VoyagerAstroLabMilky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8305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3 Shapes of Galaxies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Arial Rounded MT Bold" pitchFamily="34" charset="0"/>
              </a:rPr>
              <a:t>Spiral / Disk        Elliptical          Irregular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6626" name="Picture 2" descr="http://www.realcosmos.com/space/eso418-00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 Rounded MT Bold" pitchFamily="34" charset="0"/>
              </a:rPr>
              <a:t>GPS S6E1:  ELEMENT “B”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Describe</a:t>
            </a:r>
            <a:r>
              <a:rPr lang="en-US" sz="4000" dirty="0" smtClean="0">
                <a:latin typeface="Arial Rounded MT Bold" pitchFamily="34" charset="0"/>
              </a:rPr>
              <a:t> the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position </a:t>
            </a:r>
            <a:r>
              <a:rPr lang="en-US" sz="4000" dirty="0" smtClean="0">
                <a:latin typeface="Arial Rounded MT Bold" pitchFamily="34" charset="0"/>
              </a:rPr>
              <a:t>of the solar system in the Milky Way galaxy and the universe.</a:t>
            </a:r>
          </a:p>
          <a:p>
            <a:pPr>
              <a:buNone/>
            </a:pPr>
            <a:r>
              <a:rPr lang="en-US" sz="4000" dirty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 Rounded MT Bold" pitchFamily="34" charset="0"/>
              </a:rPr>
              <a:t>  (Change only the red terms.) </a:t>
            </a:r>
            <a:endParaRPr lang="en-US" sz="4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Where are we in the Milky Way?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Our solar system is located in the Orion Arm of the Milky Way Galaxy. 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5602" name="Picture 2" descr="http://ecology.com/wp-content/uploads/2011/09/earthat-a-gla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95600"/>
            <a:ext cx="3095625" cy="3810000"/>
          </a:xfrm>
          <a:prstGeom prst="rect">
            <a:avLst/>
          </a:prstGeom>
          <a:noFill/>
        </p:spPr>
      </p:pic>
      <p:pic>
        <p:nvPicPr>
          <p:cNvPr id="25606" name="Picture 6" descr="http://3.bp.blogspot.com/-3b8VqmPLWYE/T1BlmwGKddI/AAAAAAAAVcI/CmRFLIJLqQg/s640/milky-way-earth-l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8293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The Milky Way Has A Neighbor!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The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Andromeda Galaxy </a:t>
            </a:r>
            <a:r>
              <a:rPr lang="en-US" dirty="0" smtClean="0">
                <a:latin typeface="Arial Rounded MT Bold" pitchFamily="34" charset="0"/>
              </a:rPr>
              <a:t>is part of a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binary (or double) </a:t>
            </a:r>
            <a:r>
              <a:rPr lang="en-US" dirty="0" smtClean="0">
                <a:latin typeface="Arial Rounded MT Bold" pitchFamily="34" charset="0"/>
              </a:rPr>
              <a:t>system of galaxies including ours. 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7650" name="Picture 2" descr="http://2.bp.blogspot.com/-fajoDyspG98/T1vFJySRBYI/AAAAAAAAC88/q9iOecENrDo/s1600/Andromed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Brain Pop:  The Milky Way and The Solar System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  <a:hlinkClick r:id="rId2"/>
              </a:rPr>
              <a:t>http://www.brainpop.com/science/space/milkyway/preview.weml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  <a:hlinkClick r:id="rId3"/>
              </a:rPr>
              <a:t>http://www.brainpop.com/science/space/solarsystem/preview.weml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u="sng" dirty="0" smtClean="0">
                <a:latin typeface="Arial Rounded MT Bold" pitchFamily="34" charset="0"/>
              </a:rPr>
              <a:t>Solar System</a:t>
            </a:r>
            <a:endParaRPr lang="en-US" sz="6000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A system of planets and other objects orbiting a star.  In our solar system, our star is the Sun.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9698" name="Picture 2" descr="http://www.inquisitr.com/wp-content/2011/09/Solar-System-As-It-Stands-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What Is A Planet?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A spherical ball of gas and/or rock that orbits a star.  We have 8 planets in our solar system.</a:t>
            </a:r>
          </a:p>
          <a:p>
            <a:r>
              <a:rPr lang="en-US" dirty="0" smtClean="0">
                <a:latin typeface="Arial Rounded MT Bold" pitchFamily="34" charset="0"/>
              </a:rPr>
              <a:t>Mercury, Venus, Earth, Mars, Jupiter, Saturn, Uranus, and Neptune.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31746" name="Picture 2" descr="http://images.nationalgeographic.com/wpf/media-live/photos/000/011/cache/planetary-lineup_1149_990x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257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GPS STANDARD S6E1:  ELEMENT C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Compare and contrast the planets in terms of their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size</a:t>
            </a:r>
            <a:r>
              <a:rPr lang="en-US" dirty="0" smtClean="0">
                <a:latin typeface="Arial Rounded MT Bold" pitchFamily="34" charset="0"/>
              </a:rPr>
              <a:t> relative to the Earth, their surface, their atmospheric features, their relative distance from the Sun, and their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ability</a:t>
            </a:r>
            <a:r>
              <a:rPr lang="en-US" dirty="0" smtClean="0">
                <a:latin typeface="Arial Rounded MT Bold" pitchFamily="34" charset="0"/>
              </a:rPr>
              <a:t> to support life.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      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(Change only the red terms.)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4pohU46yMDg/TN_86tU6uTI/AAAAAAAAAC4/glvjZdPRkKI/s1600/darkmat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457200"/>
            <a:ext cx="6553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itchFamily="34" charset="0"/>
              </a:rPr>
              <a:t>COSMOLOGY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276600"/>
            <a:ext cx="6477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Rounded MT Bold" pitchFamily="34" charset="0"/>
              </a:rPr>
              <a:t>The study of the nature of the universe.</a:t>
            </a:r>
            <a:endParaRPr lang="en-US" sz="4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GPS STANDARD S6E1:  ELEMENT D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Explain</a:t>
            </a:r>
            <a:r>
              <a:rPr lang="en-US" sz="4000" dirty="0" smtClean="0">
                <a:latin typeface="Arial Rounded MT Bold" pitchFamily="34" charset="0"/>
              </a:rPr>
              <a:t> the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motion</a:t>
            </a:r>
            <a:r>
              <a:rPr lang="en-US" sz="4000" dirty="0" smtClean="0">
                <a:latin typeface="Arial Rounded MT Bold" pitchFamily="34" charset="0"/>
              </a:rPr>
              <a:t> of objects in the day/night sky in terms of relative position.</a:t>
            </a: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       </a:t>
            </a:r>
            <a:r>
              <a:rPr lang="en-US" sz="4000" dirty="0" smtClean="0">
                <a:solidFill>
                  <a:srgbClr val="7030A0"/>
                </a:solidFill>
                <a:latin typeface="Arial Rounded MT Bold" pitchFamily="34" charset="0"/>
              </a:rPr>
              <a:t>(Change only the red terms.)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Planetary Movements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All planets move in a an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elliptical </a:t>
            </a:r>
            <a:r>
              <a:rPr lang="en-US" sz="2800" dirty="0" smtClean="0">
                <a:latin typeface="Arial Rounded MT Bold" pitchFamily="34" charset="0"/>
              </a:rPr>
              <a:t>shape orbit and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counterclockwise </a:t>
            </a:r>
            <a:r>
              <a:rPr lang="en-US" sz="2800" dirty="0" smtClean="0">
                <a:latin typeface="Arial Rounded MT Bold" pitchFamily="34" charset="0"/>
              </a:rPr>
              <a:t>direction around the sun. 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050" name="Picture 2" descr="http://www.our-earth.net/Images/Planets-Orbits-and-Asteroid-B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Revolution and Rotation Review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 movement of a body in space around another one is called a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revolution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smtClean="0">
                <a:latin typeface="Arial Rounded MT Bold" pitchFamily="34" charset="0"/>
              </a:rPr>
              <a:t>The spinning of an object in space on its axis is called a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rotation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5844" name="Picture 4" descr="http://mail.colonial.net/~hkaiter/Aaa_web_images2012/rotaterevolvesunearthm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6781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Both Planets and Stars Move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Why can’t we see the stars moving the same way we can see planets moving in our night sky?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6866" name="AutoShape 2" descr="data:image/jpeg;base64,/9j/4AAQSkZJRgABAQAAAQABAAD/2wCEAAkGBhQQEBUSEBQUFRUWFRQVFRgVFRYYGhQWFRQWFRgWFRcYHCYgFxkjGRYVHy8gIycqLC0sFSAxNTAqNSYrLCkBCQoKDgwOGg8PGiwkHyQsLCwsLC8pLCwsKSwsLCwsLCwsLCwsLCksLCwpLCwsLCwsLCwsLCwsLCwsLC8sLCwsLP/AABEIAOEA4QMBIgACEQEDEQH/xAAbAAACAwEBAQAAAAAAAAAAAAAABAECAwUGB//EAD0QAAICAQMCBAQCBwcEAwEAAAECABEDEiExBEEFIlFhEzJxgQaRQlJiobHR8BQVIzNyksEkgrLxQ8LSFv/EABkBAQEBAQEBAAAAAAAAAAAAAAACAQMEBf/EACYRAQEAAgICAgEDBQAAAAAAAAABAhEDIQQSMUFRYZHwBROBocH/2gAMAwEAAhEDEQA/APi0IQn2XEQhCAQhCAQhCAQhCAQhJqBEJNRnpvD3yK7oBpQAsSQKuyALO5Olth6QFYRxPCMxNfCyXYXdGHmIsLuOSCKHuIZfB8ymmxZQTVAo29rq9OdO/wBI3AnCbt0Li/I3lsmlJAAok36Uym/2h6zGoEQhCAQhCAQhCAQhCAQhCAQhCAQhCAQhCAQjPhuNGyqMhpSTdnSCaOkFv0QWoE9gbnbT8PYclN8fGhO7Ij43CUjE0z5Bwyjk1TimarM3KQebhO6PBunKiupW7UE0o+ZcbE0cm6gsy7C7BJAANUyeE4AG/wCoshSQNKEaqyEKWD7/ACAEixbrVg3N9oacapNSanT/AA7o/tCDJ8PSTTHIrMiggjUyrudN6qHp34m1jl1Jqa5kAYgesrplaYBhNaqNXV1tfpGOg8SfBq+HQ1Cjag7UR37USCOD6bCox9Uyros6CQxW/KSAQCRxYBIvnczqZeuwFD8Lp6bTpbU7OBaKpdBQIbWC25IGoCtrk0Tk/GOZlAIx6xsrhd1TVr0AcVq33EXyfifOUKWoBBGyKDRBXkezEfQ/Sc/HgLMFUWSaA9zwJr1ucsQpqkGhaUDYEnehubJ3Nnf2Ees/Ddmsv4nzsCCU8yureRdw6opJ25040A9NPrvORU00yKmySG1KkVLkTTpAvxE+J8mpdW5Hl1DVuoJG17gEwF4T0WboOkZ7GUAEjZSQB5RYGoPxudVkE+UAciieGdJoDHORbFbIs7YsbEjGBYGt3ok//HW97R7N04EIz4hiRchGJtS7b3e5AJGqhqo2LoXUWlAhCEAhCEAhCEAhCEAhCEAkwEkCawCWAgBLhZrFQJqgpSfXb/k/8fnDFiLGh/69yewjvV9J8EhHU6tKtvYHnUODXJtSvp95umbKthLGwLsWfY979N7m/TeGlyQCNgWNeagoJJNbbAHvL4cL5VIUFtAL0BsqgeY0NgBsb+sphylQVshWFMAeaIIsd6IB+03r6ZtZuoXSF0WATuQqk3XLAEnjYXQ39Z3fwt1uDCTlCY/i49TgZ21YnQKQU0VbZCSKBNbTzzYiOZGmLNzTN6dLqPHB8VMmDGuFkqjjZwdQJIeyxIPHFDbiMf3FjzOSMyf5JzOWYjSQpc4qZQXe6A03ZPPM4+IAEE7idn8SZ8GVhl6Zfhar1YRqIx6QoFOx8+rc+3Ey9dRu3KLgIca6aJBtlAby2Nm30jzbiwDQu6ETfARuRt68j8xtNCsFYjg1/XeVqM2XKyCI1YbkUfUcfdf5flOz+FfwsOrykZci4sKjU+U7qg4F7jliF++8nLqbVHE8N6IZsyY2dUDMql2+VbNamrsOZbxnw0dPmfEHXIFYqHX5Xo1qW+xjfimPDizaenLOoABZ6FsB5ioH6N8XvXM3/GfiTZ+pLM6PpVE1Y00KQqAfLQNjcE129KnPvannqkSxEgyhEIQmNEIQgEIQgEa8MGP4q/G/ywSzDfzBQW0CiDbEBeR83I5isIHo8ng/SMCydRQ+IoGo1SMzkgrRIKoo3sgsa9LhvC+jXT/1BOrSDQsJzqbgHjSQO1m7qedlhJ9b+TbpeIdDhTGpx5g72AwHA/wwW07bgPYsnfaromc8CSiEx3oOpXE1lFybMKa9IJUgHYgkgmx2sDYiVOmUsuPufy7n+Q942czOiqxARC2mgOWqwO7HYcnb7zFEslm47+pPoPcyWaz7DgdgPQTpJ91Fpzp9IUl1aqPwwDXnFUzEjzAem252qqmI6dmGqjputR4vmr9fbmdB/HG0Y0RQoTGyfratZOpqewjGx8oHyg87xM5mIosSLuiTV8XXrUTdZaYx50xf5Y16kKtrGwZgQSoB7bEE9xxE9MuElwkuYotNY8T9QoRVBONWOwUHQCWJY7Fqs82aocCUy9CBjDAsTZD+WlXjTTXuT5uw+Xv2zVYyOryfDOLU2gkMVs0WAIBr1AJH3j1v0zZDRIKR7regbFkfG4pkYq31BqYHHK1s2WKSzdK2nVR08XW1x7w7p0bKi5GCoWAZjZCgnckAEmhvsJ2PxJ4zat03Ta16QZNaIxB82nSW1UCb3/ORfnUVHmuh6L4uRMepV1MFtjQFkC2PYTXxLAemyvhV1dVYqSh1Jko1qB7g9jNPDEAyqzqzKvmcKaJUbmmo6fS6NXEs25MzV23bJ8f6S8dweR/Me/8ARr1nUtlcu1amNmgFF+wUAD7CWBINiW+CGII2F0R+qT/9f6+qz7VKTIlCJ0PFOnxrkb4BZsd+UsAGIPGpQSAfvESJzUoRIljKwoQhCYCEIQCEIQJEsBIEb8MyIuVDlBKBgW01dA71ex+81hnLm/wMaHGF3dtYFM9kCiTsyjTsNqJO8p0vhj5AxxjUqgFj2UEgW3oLIleu618jec3uxAGyrqOo6FGyqTvQAEhfKvu3/jf/ACR+73m4xNrcdNqDUygILALC23ANAXbG7r0HtMVWQomqrOk7RaFWaqsnHjvYCz2A7zqdf0C4lQX56838dxyDuBv6cCt6/RFc9UmgSMdN0he+AB8zHhb9ff0A3PaMrkVP8sb/AK7AFv8AtHCfvPvOkjnci+Pw9yLqh6sQo+xYgGbYMHw2VxkxWpDCw7CwbF0hBFyGBY2xJPqTZ/Mw+HK9UexnxbJ/aMz5GyoxY8kOpYDYFvIBqoCzEz4c3KgMP2CG/MKbH3EZ6pD8RtQo6msDsb3EwKTJhqdN9uyZSO9Z43ky4sWJ9JXECqDSuwY6jZqzv6zQ9Rq2yjX+1w4/7v0vo1/aaZ/w9k+B/aMYD4bouCLQ/q5FJtW3HqN9iZOUn22Z6c7q/E3d2cEJqFMMYCLRFEaUoUa3E5zLGmSYssn106ylisePSjp9YzA/Epk0cFD5d8liiCCwoGwRe1C1WEyec7FypyLVFd+w9wbq/e7B+gkeK9UMmVmVExi6CoCFFACxZJ3q+eSY34R04yZBjyMEUsPO10m43NAk7C6AJ8s5udKYgG9+R3k2drjr9N4p06m3V21Y8SMCi0CmD4TVWUarNG/KR/Fbrus6VsJXHhZMnko7kbABrJc3e5+Xn0uhzGWUM5+q9qwhCaCEIQCEJIgWUTov4VppS6/F1lWQ7aflolz5dySOdtPvE+jzBMisVDBWUlTYDUbokEEA8bbx8+HMzKyFKcM4AYEoFLXqF2taSaPIHe4YXx4CW0HkGvXYc8c1ufz9o11eZCRpxgUADbMbI78itqFe3vKZsifEd8QYL+jqILDUe5AAutXAlc/UNkcu5tmJJPqTuTtOk+EU/wBT1GPKi6UCZBs1GkYBVApa8rWGJN7lu3fDL0zY20upVhVhgQRYsWD7EH7zBI5gxNkahzsLPAsgWx7CyN5eM052ul4JiOMNn407Kf2tr277ECth5uRzM0U5nJNKoFmhsiCgAB+QA7kiN+LvoC4lOy8g3YArSCTzyT27bDuj0XQjCuUZCxyMykAE6VX5qa/0qaqrapuG7d/lGd1NNsuXVQApB8q/xJPdj3P22AAEqk0fpiho16ggggj1BHM1x456cY4W6UXHL/Cm645oMU6zFzuTDqMXmbfVud/Xfn7zFsc6OfGNRoULND034mDY5nr0ezntjlsfVOilQfISGZDurEAjcfQn/wBgEbvjmIwFiFXcnjgfvPE55Yrl2W6vpwKZL0Nx6qe6t7j17ij6gbJ4cj9MXX5wSWJ1E7A+RVUVvzZvjtdCvW9Ej4WxatOX4ilHBtD+iQSDxuTdGR0fVnAWDBiflI1AbiwdVqfy27g2DU8+cv07YWfbjuJkRGco322H5195jos0JldY08V6xcmXXjGgALpHlFaVA/RAHIvj62bMR6hd7HB3H37fY2PtGvEegfBkbHlUq6kqwPYjkTNMDPpVQS2rSAOTq4H5g/nOc1pbLruoL6bryoiilA2Cg70BZ3O53ihjniOfW5IVVoKtKCPlULZsnc1Z9yeOImZC1TIkmRMUIQhAJIkT0Z/sWV9JPwlWgGW/ONL2flNUQvIs6vYTLdDz4jqaDhNltYYUNtOgg3Z5sMFr/Ufu+Oi6Pf8Axn+fGFoXaE+diTjFGrNVtxbTn5VRcrKjak1Mqt6rex4HseBxNl2mgfJ9WP7gP/0ZKwdaVQf2vz1V/wASVnZFapOj4f1zYidNb1frtdEHlTudxvvOekYSXrfy510OjTXk1MLFl3obULcj2uiJYMWJLckkn6k2Y5+HvFn6YZ2xmi2ApfoWy4hq+oBNe8TxidMflwt7N9LlKGxW4oggEEe4MbxYVIGknUTRBqvYhr+mx/P0UxCN4hPRjHHKt/7OVNMCCOQRRE1GKX6dqBFA368iuCD2/hOt4d4T8YgIe2+3B9PQ/X+EnyPJ4vE4rzc91jPms4uLPnzmHHN2uX1OI6m1c2br1veKvinpfE/AThPmNL61ZH27/unFzHy0AObut/YX2H0/fI8PzODzOGcvj5e2P7N5uHk4M/Tkmr+5HL0wUkZNQIGwAF2eAd/L79+1RLPkJAXah6ACz6k9z9Y+uMFlB2BYA+wJAM26jwT5iGChf1tRNCrO6Ke/GnsfSXlqfLJk87kWV6/fS/6ygn/UpKH89N/907HUeEKCoGS9RA44LM1Gt7GlTsN7I9ZzOuw6V0kg6MmRbHfZOPuD+c42yu2N25TiYNGckXeRXeMjlI4J/r2nQbxjIc+tSMbLoo4gMdaCqgjRVGr35veIrjs77DufQTfqlQZ3OF9aecqXGgkUSLWyB9LM5dbdY5eUknfnvMjO11vhObJjfq/hEYi9MyrSK7b6RWwG+w9CJxTOe9rUMiSZEKEIQmAkiRJE0XEuszE0WbE11uvJyY8eUlOPh0ukEHGALZVrkEHUfmIbckGJrDG3lHpqII+oX+Rm2bpCgVrBDixRBNWR5gD5TY4O/B4IJudIqUm+OLpN8ZnSOddHo/lyf6P4ZMZ/gDL45n4cfOAeGtP94Kg/YkH7SyH1nXFwpzFHMRiOI9p0EAQkN5jW2lhQJ9SLuvb853lccoc6cWRwN6s7AfUzueC+LDp3J5F8j+R3nnl6kkAEmhwOw+gmq5Zy8vw+LzeDLg55vG/zZw82fj8k5OP5j034h8e+P5aIrn6iec6paOxDDmxf774mr5RbBjZs7+vO4mD5wm6Mb9uCDyONx9Z5vA8Th/p/FPG4Mbqf53brvf8Ar/jrz8mfkZf3c7Pj4/GvrRLKZlgxqSdQXYeUM2gE2OWsVtqPI4+x1dlIA4a6JJ8tepFWKifUqVJBqx6EEfYjYz3ZXbjIbydB0/bL+kea+U1QAsE/WuQbA2vl9cgVSFNr8bIFO26qFANjY7HttKZDK9aaCL6LZ+rnV/4lPynns19u2MIPF2E3cyuHqAmq1DWpAskaSf0hR5G/O2855O8Z5+rbQMV+RSWGw+YgAm+eAB9vcxfEhJ2H6LfvUiaYsByOEWrYgCyFFk0LYmgPc7CNJ4o+NWx+Uqq5FUMqtRyaUZhtsSO/ah6Tn8Xp1hVvGMq4T065G+EW1FATpZhtqI4J9D7Cc0zRjO+ep6LI9MpVToIoBAHyOWyamAJ0IH0D1GMHvOd6XHmjKzseNY+mUVgJLAqCQWKnyefSWG66q0nn5r20zjzJdqEIQgEbx4kcgA6KU6tRsEgEnTQ2vgKe/ffZSSIDOXqQapEFCtgd67mzz9KHtNOm63Rfkxm1K+ZQasVYvg+h5ETE0QXNiXR6DqwpJKI1U2lg1GrG+kg8MTz2hgyqT5wwW96N/cA9/vE8L6WBPHf6HY/umjLRI9P6udE01l06jovTZ06qur2utrqXQxZDNkMuOdPdLiZ2CICzMaAHJJ9J1c+GmXJlDAONTBdOrX3G58urZt+z8Gc7wvxfJ07FsJCuRWvSCyjuFJB033I3muHrbZviWQ5t6Au+zgcagSfqCR3lS3f6OWUMJ1J06OFu+Bue1mrNe/rNcbxTJjKGjR7gjhh2IPp/Ig7giXR53xrjY6CZJoMsRXJL/FnWZOdxP5so1HTsLND0F8TB8kp1WQ621fNqN1xd71MGyx7dHqu7zL+1EBgOG5BAP0O/BFncb7zN8kzUFiFUWTwJzyu3SQxg6ZcjqF1VV5ASo47K1i9RoAEA2w5iPiCuHvIpUt59xWzbgj27fau006rMANCGxdsf129v2RZA9bJ70I8R8cy50VczB9HyEqupR+qGAB0+3E4W3btjI5rmR03T/EcJqVbPzMaUe7HsJV2mnQdKcr6QVB0uQWYKNkY1Z7mqA7kgd5GV6dZFOp6ZFxqy5AzEsCgDAqBVEkgA3Z4/VN9omxpPqf3KP5t+6S6m5XqTR0/qivvyf3kyFxgZQyxlDIq4qZEkyJihCEJgIQhAsJv0nVNidcmNirqQysDRUjcEHsblvC/D26jMmJNixqyCQoAJZiFBJAUE7AnaOj8M9RZAxksNVgFbGhnRid9vMjAXyeLsW3PtmiX9oJO4B+3/ACKna+J079KoCuOoD0zFgU+HppRVXqva/QD1nG6ro3xELkFEqGG4Ox4OxMMGXSb+xHqP6/gJc7TTvX9A2DIcb6dS7HSysPXZlJB+xmatJ63qndgXbVSqqn9hRpUfYCvtGPBujXPmTG+RcSsQC7/Kvu1dpUuvlFm1FabI0y6rEMeRkDBgrEWODRqxfaQrTpK52On0/V0NLjUnNd1Pqh7H24Nb9iNjgNakOtRyRyv+teV+u495y1ebY8xBBBII4INEfeXK53E2uSW+JMx19/Oqt7kU3+5av73JPWovmXEWI3Cs4Kt7Hyg/vleyLK3z5BqbSbFmie4vmZF5X+8Vy2+TD8Mn9HGwC/Wipon2jPhvjx6bKuXCihl9Sxvbg71XsAJnt10av4ZL07Eaj5V/WawPt3Y+wBmebqgAVx3R2Zj8z+37K+w57k7AZ+IeJZM7nJmdnc8ljf2HoPYbRRnmb/K5j+Uu8xZoM0yZpNrpIhmlVO9+nP8AXrN+j6F8zFcYshWc8bKilmP2AJirbnSv2/mZzt306SOnl8eJZMq48SHEqqtY087C6ZwwIZuST3qLt0OI9M2Y5QuUOAMNEllIJLhuAAaFHfeJ53A2G9fx7k+/t2AEwKMQWokAgE+hayL9zpb8jOdknUXGRMqZJlTMUiEITGiEIQCEIQLJlK3pJFgg0eQeQfaM/wB55bv4uS6r52439/2j+ZikkGBvn6p8hBdmYgBRqJNAcAX2/nKgzMGWBlRNOdO4PlY0Ox/VP8vX+rZ8S6UYcrIrjIAdnWwHHquoA19pzQYzhzgjS/HY91/mPb8vevlNhnHhbIpdQToALkAnSLChj6AkgWe9esorRnw3w7JkyDGtf4nlBulNnY6vSwPpE8iFSQeRNl+k2Ng80DxUNLhpe06N4mF+YkDeyACRt2BIveu86mbr+nNkY2slie1Bje1PVjetq34nCDydcXtjtN1XThdkcnci7Hc0DWTiiB9ol1uRNf8Ahil29dzyed6s0PYDvcS1yNcToal5RnmZeVLTdmjC9OzIzgeVSoY+ha6/Oj+UVZpIy1/yPUS2bpiNNEHUNQojYWR5v1TseZFq5FcbHzV6AbepZYx1Zx48ajGWOU6hlsCl32VCDvt8xobihYsm3SdbixYsqlS2RgoRw1DGQ1tQrzWu12K7e/KJk1UQTGOk8Q+GrLoVgxRvNq8rJq0kUQD852NgxUmVJk3tUdXxT8SZOoVlcINTBjp1dhQ2LEX+1WqtrraceSTIkyaUIQhAIQhAIQhAIQhAmSDKybmsXBlwY/8A/wA/kKK+IjKCoc6QQVBYoLDgXup4uuTMv7nzUp+GfOLXddwQxBq73CP/ALTEyhp3/wAPfjrJ0nTt04RGRm1gmw6vp0hkdSCpGx+3ub53ihGfK+XEXYMxb/EIL2TZ1Nwxs+xNzldT07YnKOKZTRFg19xtN+l8SfGjojELkADrezhW1AMO9MAfrEkncTVTY2O31khpr0mJ8p0YwXNE6SLIABY13oAE7VxMtS9wR9Nx+Rr+M6bn0nTqeBLh+KD1fxPg76vh1q4NBdW3Nfa5HWpgOo4Xb5gFV1FlaNksDV2AKrv7R3rfGhm6HD04OEHE+SvIUdg9G2ycNvYr2HM4mfoXStQrUNS2QNS2RYvkWCLHoZM3bs6VLVzILxjw/OqODlRciC7U5NN7H9JTY3o/aOeH+HdOynJnzNjXWopcessDesqbC2o07Ei9Uq2z5NEMWAsLsDcLv6n+j+Rm4xIm7GyBek9/bT6k1se0UOZVsKXIPp5b+vMyPUEfLS/Tn8+Z0mUifWmuqyhqsaQOByx9fLwLPc+0jN4k3wVxCtALNXezpBJbnsNuNuIgWmubOpxqoWmBbU1/MDVCq2qj33v2nPLLa5NKbHg19dx+Y/lJ6vpjjIDFTaqw0srbMLFlSaPsdx3mGqQWkKBMqTAmRMaIQhMaIQhAIQhAIQhAIQhAIQhAd6bxnNjXSmV1HoDxydvuTLf33nsn4r2RpPm7eY17DzN/uPrEIRqBjqOqbIxfIxZjVk87AAfkAB9pncpcm5rDPR9a2J1yYzpZSGUjsQbBlGezZmVzpeA9DjzZCuRq2WrdUG7qpYswOygk17XwDFuu2aI6o103iLIykhXC1SuNS7dip7R1fAsYRXbqU3QtSrqIIXI+ndlvbHX+pgPeT13gePGGrPjcqt0pFHysfK2rc6lO1bahuZntG6c0FWPdfpuP5/xnS/EGAYCuDHnXNjAD2hbSHdRq2P6QoKT+yPSc7wzrFxZUd0GRVYEoxIDAG6JXcA+0wz5dTEgVZ49Pab9s0LkXKXC5uzSSZBMi5FzGvRnxrp3BGVMj+WkXy6cNoF046YGgwDX7VpsljmPFOk1IT01AMxZRdEecLR+IDQBx2vcqTq3nn4SPVuzPX50d7xoEXSoqydwoskkmyTZi0ISgQhCAQhCAQhCAQhCAQhCAQhCAQhCAQhCBNwuRCBNwuRCaJuFyIQJuFyIQCEITAQhCAQhCAQhCAQhCAQhCAQhCAQhCAQhCAQhCAQhCAQhCAQhCAQhCAQhCAQhCAQhCAQhCAQhCAQhCAQhCB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://www.factmonster.com/images/zodia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7772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GPS STANDARD S6E1:  ELEMENT E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Explain</a:t>
            </a:r>
            <a:r>
              <a:rPr lang="en-US" sz="4000" dirty="0" smtClean="0">
                <a:latin typeface="Arial Rounded MT Bold" pitchFamily="34" charset="0"/>
              </a:rPr>
              <a:t> that gravity is the force that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governs</a:t>
            </a:r>
            <a:r>
              <a:rPr lang="en-US" sz="4000" dirty="0" smtClean="0">
                <a:latin typeface="Arial Rounded MT Bold" pitchFamily="34" charset="0"/>
              </a:rPr>
              <a:t> the motion in the solar system. </a:t>
            </a: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       </a:t>
            </a:r>
            <a:r>
              <a:rPr lang="en-US" sz="4000" dirty="0" smtClean="0">
                <a:solidFill>
                  <a:srgbClr val="7030A0"/>
                </a:solidFill>
                <a:latin typeface="Arial Rounded MT Bold" pitchFamily="34" charset="0"/>
              </a:rPr>
              <a:t>(Change only the red terms.)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What Keeps Planets In Orbit?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The same force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that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makes objects 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Earth fall to the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ground acts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everywhere in the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universe.</a:t>
            </a:r>
          </a:p>
        </p:txBody>
      </p:sp>
      <p:sp>
        <p:nvSpPr>
          <p:cNvPr id="38914" name="AutoShape 2" descr="data:image/jpeg;base64,/9j/4AAQSkZJRgABAQAAAQABAAD/2wCEAAkGBhISERUUExQVFRUUFxgVFRgVFxgUFxcXFRQYFRYYFRUXHCYeFxwkGRQVHy8gIycpLCwsFR4xNTAqNSYsLCkBCQoKDgwOGg8PGi0lHyUsKS8tLCosKSksLCwsLyosLCksKSwsLCwsLCwsLCkpLCwsKSwsLCwsKSwpLCwsLCwsKf/AABEIAOEA4QMBIgACEQEDEQH/xAAcAAABBQEBAQAAAAAAAAAAAAAFAgMEBgcAAQj/xABDEAACAQIDBQUFBQcCBQUBAAABAgMAEQQSIQUGMUFREyJhcYEHMpGhsRQjQlLBFWJygtHh8DOSJFNjorIWQ3PC0hf/xAAbAQACAwEBAQAAAAAAAAAAAAAEBQECAwYAB//EADURAAEEAQMCBAQEBQUBAAAAAAEAAgMRBBIhMQVBEyJRcTJhgaEUUpGxFTNC0eEjNFPB8Ab/2gAMAwEAAhEDEQA/AIEj0yxrjXhqtr6qBS9tXBa8r01FqUq1eZqTempZP89a9qXq2TuavAaQAaUdOYAqOVJ2CQz3zeAozharslznszHTkNKO4Frad4+YqwS4yWSiCGpKyUykdeMbM38Iq6HcpSzVDx0wqFLj+n+aVElxRNeLlvFAeUqSS9NuabMlehbis9SOqgmsLKM178FFSe3zAHwqFFGRfh7o4Cn4RoPKvWsYwTuVIDV4TXA0hpAOJFe1VutSQOV0zWF66NrgUhp9L2Y8tFJpSBjwjkPkhrIzs/MP1WJmiBsuCdvTeIbuN5H6U/Fgp292CX1W3zp2XYOKKMeyC/xMPpWZzYGnd4/VZPyogPiQ2SByq8u79RUqJbAeVFod08QbXaNdOFiT9aIQbor+OV26hbKPlrQknWcWP+q/ZDfjYm7iyqxIpup8al4Eaep+BOlEt4ti4aDDO2S7EZQWYnU6czVY3b2uo7kjWUC6k8ePzojD6gzKFtFD5rD8a1z6IpWHsa9p/wC0xfnX/cK6mNLTxh6qsmuNc1eVhaeAJMjcPE16ZKRKeHnTanvW/wA4VW1HB3TtNy8f86in1Soz8T/nMVYKsjtlJApXAEkXtr1PwrlWpGycFJNIbjLEhtx1c8+HAV5zqCGy8lsDLcm4sTmbJGvaZlJ068QD0ongJ9AJLq55EZR5A63pzZ2GjhlmsAguoHkRfj509t1S0BswFrEHiKzExv5LmRmyarKWTQrHYzVgOg/WpDYz7sE6kqD51X8XiGLMdFGX8R8+Vbkp7G0UHFORSX+X0Fe5qh4Ka/4hy4A9BU8ras0yhcHNBCSDbU1JGBnIBWCUg8DYW8DxqLKdD5VedptJFFHLHmIjAzoPxKVAOnUXv6Ur6hmuxyxrAPN6oDNyHxEBvdVRNhYo/wDskcruwUVNwm60znV4lHOxzn5HSpGCXEsYY5blJGE2fha2vZn1tamZNh4o/wCmoW+jC+UMFe4F111FLnZ8zttbR7BLzlTO2Lq9kUw25kQ1kd5PXKP+3WnNjvh2P3WHIW5GdlFrgkcTrUzYGEljiyym5uSNb2B5a0F2Tstu2lEc6nI7XHeJTOb8L259KUGV8vieJITXezX2Qjnkk6nI9tPaXZZAq5nkbKq8B4knoBUY7f0UGN+0csoQanucTc8uBvT2LwauY0aS0qDMpBAbTQm3Co+M2XCmVpHcuWsrZiGudLKBy8KGjENBrgb+u/8AhUBb3Xib0RFXbvfdgF1PEXOW3ibih2I3hkkiJVVs5ZFUH7wG1w1vMUxvAmCiORpVSwsyhS7m5vqQbXuedS4do5bSDCiKMWvLMVQ2OmgAJudOdHMx42tEjWE+l/sL5XjJGOFD/bs4ghAuW4SFFzFbXtfN42vTztiezSVVkzOfvVSwJIFltfgKsWJx0UQUsQudgq/vM3Cw51KJtxoU5IFER1d/VW8QHYBULfzaJIii1vkMjAnW5FgDaq5sLZvbTiMe6Llz4DiPC50p/ezFCXFTMDovdBHROnmaK7mYfsoC596Q3/lHAV1/TMfSxoP1Q8bDLIrJ+x4f+WtdTP22up9TPRMvA+SqzGksa9ak2oFdMEzLMulyBrXkbXfSx8vIUmedARfrzBt9KbihUyXU8zw8hyqbQz5N6FcoioppMOST5j6iiuBwdx41GJId17vvcgx/EvQVcLDKyAzZTYdnW8+VebvzssIL2BZikaA6sb/Mk86Iwtccflb60L9m+zjLjJJZTmGGBVByBJ4geV6HyniOMuPZIuoyOeGlG9n7JaLFIk5zNIWck+6VVcwW37vD0ohtfd3us0HeRgQ8fKx4lDyPhUfa221d7HutGwUErYAzDKAG/ENdelFN3Umigc4lrkXYsRl0A1NuXnzpG6WUFsnfbZJg6ysxwUndyhiQjFdfA2FMsmaRlVDI5XgNbefIVG2DhZZ5pilkhd2YyHgLknu9TarhgZsJD3UkS/BtQSSOtudPy/YJ47qdQtY0boJgdi4k5u5Etre8xJ90dBUTHYxoWyyZWP8A02zn4WFXKCeJi1nUhzwv4CoO8Oz1ERZYUcIL6d1wPzKw4ka8aoJDdFDM6hO07O29kAEgK3HA9dK1OAdxf4R9BWUYN2Yd4HQrYn8QJFjpzrWoh3R5D6VzH/0R/lj3THPkD9B+SqW8GCfG4rsEdkXDx57qbfet7l7chqfSnN49sYvCwwC0ZZysckpuVRjpe1Ro54klx8c83YNJIHVr5SUy6FCRr5VHwm7882ExOeSR0kH/AA4l94ZDdWPS9vhUNYwaBJWhtUCOb73354SFxJuuVJxUmLwcsBfE9v2zhGjKBeP4ktwteq59seDGYiUN/wAQHQrGAT28bAd2w4nxopuvsydEXFMoxRkS+YkiWPSxChu6bfGj+B2UTi4cSE7rQBWJtdWGo9dbVuZoscuaadsQSKFnmq+ygNLhYQ7am1YzNgsYpsmZoZb6FA3J+liDUrGNJPDPiVJUJG4w3pxk8zY28POie091YJlkUi3alWa3Asp0NuvI0QxGFBhZALDs2UDwykAClRy4aZ4YNjb2F3/j2Wmk72q5jI1k2Z2mUFnijZmsMxIK3JbjyNEd4MCJsA6tbWLMPAquYH4gU3sHZxbZ6QyAqchQg8QAxtU3aWFZsLJFEQW7MxjXnly69OIrN81ShoPwv+lbK2nb6IHutgXxCxYrEclAgTiqgCxfxY29KObdyCCRnFwqs3EjgDzFSdnYXs4kT8iqvqAP1vVc9o20ezwoTnKwX+UamqB7srLAbxe3yCsPK1Z3BDchB+M6630vc1b0ksABwAtVc2NhQJCfyi/kX5ego8tfQ8VoDL9U56bDUWo9092ldSMldRVpjpCHGm3lC8SAPGmNoY5YxcsB4c6q+J2rJICHsBccB0oNVy+oMg8vJVvBVuBBt0sa7C4MGS66G54cDoOIqnYaUpqhIIPXj51ft2HEyB+d7HwItevDcoaLNbOKcKKsOAiNhTEWUSSXKjU8SB+WkbWeQKscTZZHNhpc25nwGvGk7L2DGoYyKruWN2I46D5Vd0gYErysin0oe9G3khiNmBdtFAPXn6cfSg3sz3qTCzOkpJWXiVBYhgbg2XU8+FGcXDhmlEUeGSR+bEWRB1J/pSmwZwhDhI2UsFyxrkILG3dv71DTaZm6XBBS5Bk5GykbcCTk5kbsrgohOW9uBY8f5Reh820MVYRkSvhjo6AknL4FgCR4VY4Iie84GY+thyHnTzSC9ri/IXsfhWLWtaA0DhDaAq7hcQMQTDEOxij0YWyyN4Kp1UeNGMLs6KMWVFA/hBv686j7fwd4mlQ5ZYwWRxx04g9R4Vm8u8WLfUzuL6gL3R8K2rVwrALV+xX8o+A/pTT4lM5jJsxQtY814EiqfgNszyQqyTHOG1Da8NDc+ItXbRxMk0olQZWQdn4WIIe3hqPhUBm/KMGHM4AgcpWz4+6q/vgDyEtahNKERmPBVufIC/6VneA2d2jxxAkXYXYaEBe8T8RVp3ql7DATnMzHIVBY3Pe7o+tc71holnijvf8AuUbnnTTfRqi7N2nDJgkxWMEd7sQzKNBfuhRxNFtkY+WbvmLs4SO4G/1G8SPwrbgKhR7vK+zUw7KCRDYX5MVuD53qFuttWWTDrNPIscUIKEDizJ3SXJ4DoBQMkbJWPczs6hfYdtISoEirTz7Z7ADD4aHtZMrOVByqikk3Zj9Kew+8yxYBMRKjLoFCfiLe6APA9aCR4iSGQ4yFDNDNEO1Ue+oUkBlB48KL4jCR7R2eoifkGRvyyJyYctdK0mgibp1jykjU6977g+igOO9J2HeeTLN20BiMUfaccykEHKL8L3tQzd3toZoGkld/tkbMysdFfRly9BlYC3hUfaO33mwM8My5MRFkWVfzAuBnHUHjRvayATYEfkLN/IsYv9RVjGIwWaQNVj14bsQfS91Gq90Ww+0o3aUA37E2fwOXN9KB4DeXDwR5pns8zPLlAZmyk5QSFBsLLVWwuMkgM0jE22gG7P8Ai7TswPPK1/SjmIgGAxcMjKGhnjTDuSL9m4GhBPAE3r38PijthN2LFd6G4v3/AGU+KSrfhsSkiK6HMrC4I4EVnntGxQfELHqeyS9vGQ2/rWg4PCRwxhEFkW9vAHU1ku0sfnmmluTmc5fJdFFD9JiBnc9vA4+q1O9BSdjRnKzHi7H4DQUcwuFuaZwOCCIt+mvnUlsbl4V3jTpAC6aJtRhrfRSvsVdUD9ot1rqnWreHIqPvZs5hIrkHKRa/K/jQTOVJvqLcf7VsTbOV4GjdQxXQg88vD5Vme9kMSYgiCwSwuBwVjxAqHMoLnM0W8yjuhCnKwtwPLzrQfZnIGWZfysDbzFv0qh9mAtuPSjO7m2ThXdgL50tb94HQn41RpAO6xhJa4EK3Jtwvi5FhXM5bslZtEjRB3mvzJJ4eAqyKhVTc5zbmLXNuAHoKyCfEuzFiSp1PdOW2Y3NreP0FaBuLtl5oXWQ3aI2zHiVOoufjWUlONhZOvVZRzAYHs16sxux6noPAXqG/fxqqfdiizjoWYgX9Aae2xt6HDLeRtfwqNWPkKos+9uImxKPGFj1yKCM1wx/Gf6VRrSeVUjsFdN5dsjCYd5TxGijqx4fCsu+y4l8K20zKbpOI7XPMA36WvpapW+u3cRPEFlVFEcpU5b3uF5g1XI9uTDDNhQ33TuJCtvxKLA3/AEoqJgaN0FO8l1DstD2tvp2uCURAl5FCysPdjJ5E9SfrVQFuXKrDHG37NWO1rLn9b3FVzDvcX6k/C9YmuybmB0Ibq7i0X3aVw7G3dZeI4XB+tWShm64+5/najAiNZudRXU4ADcdvz3UvdzHxRYgtLIiARm2cgXJI4fCie8uMwuLh7IYuOMFgxIKtexuBr4gUO/YMcyWkW4OniPEGqXtDcLErIRFlZOKsWt6GgpemiWYZGohw4SLqLXmUuaLBWkYDHRIwLbRDgcFJRQfhTGz9h4MSu7YhJEaQyJFnHZqWub5eZrNV3UxAbXID53pDboTEkkpflr9ay/hhF1KRfOwQIxchwsRlaRBtOeKVjGgxEbR2VVdV7MhiLa8jTOx92sVHhlkicCbtjiOyv3GDadmSNOGvrWaQbBnDaa2B4HofCndnjFglBI8bDhdiAPIVo/BcGkMcO12LuvXf5odzZG7vaQtSw+78+KnmlxUYhEkQhCqwY6G+YkeNT13ZmCOXl7WXsjDEbZAqnS5txYjnWXR72bQQ5TPJZeJvmuL250VwftDxg4SBv40FAS4WYfgc2hVAeg/9uoaW+i0mbYcYgjBQO2HXNGP31X9TVW25vFHj8MmHiU/aJHTMgBvFla7Fjytb51Cj9p+JW2aKNvIkGiWz/ajhifvImjY8SAD/AHoKPEyYTrezUQbFH/r0tWcQdlYd58YYMDK3FljyjzICfWsqweHN9eq/E6mrhvvvRDPhQsEgYs4zDgQBrqKquAOaYWOgu3rawo3pcLo4iXiiTaKx2h8rQj7Sk0k01NOqLmYgAczUGLePDsbCQeug+NPQXOFtC6100UZ0uICJV1M/bI/zp/uFe1Xz+inx4/zBEt4tsFYpGTRstrj6+dZaQ1zzBPHz51oOKiDqyn8QtQ99gp2TIgsSND1I+lFF1pTldPc8gt4A+6qEUQUDnT5awqRPsyZAS0bADibaVK2Dsf7S7AkgJbQfivWVElKGxG9FJWA2ErLE0rMBI1mKm1gfdPx+tGZwmCMkMJL5BnlZuBf8CkjkONupFHU2WhXsz/D5W1B+VA97IRDhljzZnkk77fmAF9fgK0pbZGKwO1A7AfdVObEvI2eRizHiT9AOQqVu+pOJS49w5/QcPnURxU5Nr9ksZVDnKqGuPeUcwazvuFjAGBwLzQHKKpsdcZiMVCxy5wsiHo1CMHuN2eIZZHDiO3uiwJIBt86N7p48SbQDDTNHlIPIhSSKn4UayO1hmkcm5twa3Goc9wC1x8eKXLJPA3SlgHC2nD9KpGJjCO4GgDHToL6VfsPKrGysGI10N6ruL3bkfGMliEchy3ILYXHne9UjB7pl1KpGt079tkY3Z2YRh49OIzfE3Hyo9HhFXVjrTb4lUXKvAaD0odiMWeJ/zWpc5oKMijfoDeAETk2moUW6/pUBsS3Wh32xdBe/e5AmpioTWbplvExg4SWNNzShVLHgASfSpJwxoTvQcsBXm5C+hIvWbZNTgFM8wjjLvQIAu8MvFFUCxtfXS9682fKZZO1cjNrpw0XThQ+J9cvnb0pLhkY6nK3G2lj/AEotzbBC46SeSQDUbCsu721omLIQO0Zie8AQRfS1FZ9jxPxjW/gLfSqXDAAVK8QRa3W4+daSi6DrzoSd2iqTvp7hIwse0Gu6Cf8ApqPqw9aan3SDcG+Iv9KsipU3DYK4oQ5RbvaImx8et2hZ/iN1Z0F4yGtqBe3yNT9iQsMzOhQgAHNp4kjwq+DZGnCqP7RcS0CrEpsZLkn91dPrat8WU5crYm8lLz+Hxbmb27Kn7d208zFb2RToBztzoVap2H2TI8byAWRNMx5k8AOpqQ+7GIWAzOoVBbibNrw0ru4psTEHhahtt7lczL407jI4E90LvXVL/Y0/5G+FeUV+Mg+SGp/oVpOWjGzMELXNQcPhSTRxCESuLZ6lfSMmTbSFC23h1+zyfwN8hVF3Mx/Zym/44/mtj+tWfb2OvFJbhlP9Kz6NyuRh+Er/AENeL74SbKBjkYStAxe0iZdOoPxWq3vfG7KrX0W9z5kD9aKD3wfEfDLUHew2wx11LLYddelDh5c8JhkRsGM9VUzZmKi9hoakpFa3HThcnQVGwuEPFj6VLU/HpW7tjQXMsPqje5if8bHbkHJ/2miW9m68gcMr/cuTcMe7GzG9zYagn60v2dYK8kklvdUKPM6n5Xq8zojdxrHMCLHnVNVFQSd6WL4eRoZbxPqD3iumYA6gA1e8NtcTpmU3HA9QehojtvYCNhmzRozoO4x7jWA07wHHzrNdnYuSM51OVuY4hh49a8/zt2ReFleA7cWFeshPGmsZB3fdzcNPUcaRsbb8U3dbuP0PA+RqftTExRIc7BfA8eI5Upc54fRG66E5bHMsHZDsJgXNrtlGc6IPDmaPQbPsNNfOqrJvjGtwiM/fuCe6OFMYrfXFN7pSIfui5/3H+lXdFNIdtkvfmsZ8JtXaXCAC5sB1Og+Jqj73Y+J2RI3DZblrcPDWmMDsfGY89ztJBzdyVjH6H0FHZvZU6qPvbyhSygCyXHL+9WjjZC8GR+6BlzXyt0gbLPp37ose8CbfrTpxJK2t3uhF70mbCOJOzkUoVLXuNT61IEUlwqWYkhVFtTc8PGmpIS5tkkqbungS86B9Qql8tuB5X+daGuHNe7vborh10uXa2dj9B0FH4tmWrnczMD3+XgJ3ivEEdHlDMJgLmjmFwYFKSELTOIx3Sl5eXcqskr5jQU7MBVf2/u5hcU6NMuYpe1jbQ62NqckxppiTE8/Wrxuka62mlAxL+JenDQoFiRF1IVEsPe5afrVD3w2DKuEfFGaY/fhDHIMov1Avwv8AWi2Jt24kYP3j3SpIItwNhyqZtLESzxJEt3SM3Gcd0ePe94+dPcOZmMf9QWTuhcjFkkrQaAVH/wD6JiPyp8K6rZ+zn/InwT/811Mv4hj/APH91j/D5PzH9FY+zVaF4/GE6Cm3lY1HMZzel/nQ7p74XVsiDTbih+1D9xJ/CfqKqTp3T5fppVi3lxWSPJ+YcV4gjWxHQiq+x7vpUsur9Ul6lK18lDsESG3wqRhBmkstyfdUgEa9TQ3EYhmOaRizcv6Kte4HAyTPliF7WJJ91fE9fKrds/YcWGUu3ecC5Yi9v4R0rz3sj91iwS5I8x2+yp2zommlRBoGax62Gpv04V5HCodrDgzD0FXLZkcWYyxqDn4sB/ThVXx0GSeZf3yR5NrXmTanafkspcfw2B13ZWi7i4cLhVtYliWa3K/D5US209gL2F/db8rjVb+B4UD9m5HYSDjaTW/iNKs20MPnjYeo8xqKk7FAbpCSdrCGW13QEX1BJHA+HKs1/wDTE8juY1SNQ3ukniDqAQNBe9aPtTEdnhnZRYhO6B100FQthRlzK2UrmfUHkQgDfMGh8icwx6giIGBzvNws6xmwsTELyQtb8y98Dx01FDp2zKSSWPUm9b7hsKAOVVPfTdCCZWdQIWAvmUe+emQcaFx+oB5qQV7KXivh3WXQQl2CIMzFtAP1PIVpm7Hsyj0lxREjcox7i+Z/F9Khbo7rjCOrGVUkYXYOQRIvI5TqPPSr/hdpLfL2kbHopH0r2XmgeVh29Vk0HupkUIUBVAVRwAFgPIVFmlAfU2AB+VLbF0KxThmKtwYMD5EUiMuokfdbtjKyzbUqzPK/EM7FD0F7C1XPcDdmFYxOwLSZiFLG+WxtoOtMyblQ27rOuptwYamjOyYTBEIwc2Uk34cTemGTlB0WmIqzMZxO6PGZRUWXG9KiNITTbNStrSjGQhKnxJNRHelsaaeiWikYxoGySTSXFwR1paxE06uGq+sNWhICHw4WzZrlmta55DoKkBTUoYelrDXnT6jZKrraofZ11Texr2qeKo8RALUjs+9/L+pp/LSJLA8r25m2lzTfWjXOCA7f2K0yqUQFh+K9jbpUXCbnyMCZTlFuC6k+Z4AVddnYJmGot63BqbiNk903D8D7l+nhVHZrmeQJVM2HWXlAcHs5YwqouUEKNP4Tr4mqbvDgVimKiUyOfeDcVvyuK0PC4axjCOxNxeOYEMQFPuk61U99t3DDK0+irIyrGBxOhZix8xatMaT/AFPMeUHkTh7QGhDN29odjKAf9NyFboL8D8bUV332OUZJwNG7j+fFT+lVeThrw+laVs6cY/ZMit/qIpU/xILofWwrXIJie2UcXRWPinR4Z+iDezee0kyH8Sq/qDar/bSst3IxWXFx/vhkPnbT51qQo143Qh2QnaidpLBAOBPav/BHqPnf4UfiwwFCNmuDip3P4FSIfDOf/Kps+M6Vz3UJNUtegRcDXEbKTNiraVWt6t5lw8d7BpXBCLx/mPQDSnds7ZTDxmRzw4Dmx5AeNZdtDaLyu0shuzcByA5KPKrYOIZna3fCFpKRGNI5SMWWmftJGLOdSSePQeAonulG32gqkzRMwuCO9mI4g34UJUWBJ48a0PdzYwSCIuvfuZL8wWFreVj86cZcoijr9FlBHrcjkc8gQZjnYcxZb+nAVAbaTCQZo3HHUWbl+6amSRk/iK+VDzs2TtMwmfThcAjUVz7AyzqTMtrYKdhcYrrdT1HQ6dRXmJxaoLsbU3s+FgtmsTc6rpfXpQneolcvQ3+NQGNL9IROPGJHhpSsXvPyQetCZNqyE3zH0od2h5ClKG8KYCFrV0EeNFHsAi2D2zKD71x0OtWfZ+0Eewbun5VRopcp1+NGsDJ0NC5DKCEy8ZjhYFK6rhRXjQ0JwWOZeenyo1Di1Ya6UpeSCuekY+M77qNkpceGJojHAp1BFSYworeNhcLJoId2RXCGfYTXUV+0Cvav4cf5wsfxD/RVaPZop5NnIpzWF+FN9uTXjSmrumd2TN2s8lT/ALQqjQVCxuNextIFsD+U8ud6qO2t/YxnjhJLi4zH3F5HzqhCYtIWYt3ud+PXTp4Uwx8CWTzyGkukmY00N1reGxRlyXljlCkNpYMLDlloZ7SCWw8bcckgv5MpFUKB8hDIShHArof80q4SbU+17OmuPvIx3x4qQwYedjWj8YwSskuxf7rwLXtII3VNP9qObhbZ7KXIT3JhlP8AGPdP6etAC/dv4X+VIwt8ikcRqD0INx86byxiRhae6F1U4Itsu8WMUfkxGX/vrXxWL4HGmbFZ7WLSoW/ivr862e9S4EAWsjugezye1xP/AMv/ANFpW1dqx4eMySnTkObHoo61A21t2PByy5rlpMrog4scoU+QFqoWP2hJPJ2kpufwqOCDoPHxpUcIyzlzvh/dMGzhkYa3lL2rtSTESGSTQD3E5IP1PjTWN2ayJDIwN5WOUHkoHE+Jv8qn7s7FOKxAS33aWaQ8vBfMmjvtEsrQRi2gZrdALAUaZ2slbCxYVqBc5Ad29ndvikW11T7x/IEZR8fpVl3j3tMEgiiUMwF2J4KOQ8683Jwoiws2Kf8AESb/ALiA2+Jqmzzl2Z21LksfX+1qwAbk5Dr+Fu31WgcWMoclTW3kxecv2x4HQAZfQdagYTebFI4cSsSeROYHxK8qbllCi50/zlUeAgXZrLm4eVHiGOvhH6Idz3XytH3Y31jnGSUZJL20BKt0PhRDfUqIVX8RNx5VTfZ3jVTGi4K9oMi24Enm3hVx9oOAbKjgaC4J6edc7kwtiyw1ooHf5Jr0yXVOwPPdUglr8qkpAfzVAdT1pccrdaYubfC7ElEPsvjSo86G41qKmMYeNSocaDodKGcHd1mdwjWzdpq+h0PQ0ehbTSqzh4FbpRrDJbgT9aUZDG3slGSxt7InHIRwNS4saeYoYJGHQ/KlpihzBFAlpHCWviB7It9rHjXUM+0r+auqmlyx8ALwR0L3omaPCTMnEKaMk3prGbPWaNo291xlPkaZRuax4LjwVo8ktKwzs7+9wvqRx8LnpTkQCnqOR429K0uX2Zwk9x5EXmNGHzFU3bu7z4OTI2qt7j2sGHQ24EdK6qHPhnOlh3SYwlm5Q+NweBo3ulLadouU8Tp/MBp8r/GgLR21HGp2ycVknhk5LIpPkTlPyNbSt1MIVga3Kj4XDlykY4s4T/usaKbxbO7DFSJawNnXyI1t6il7AhB2lGvLt3t5WLCrz7QN0mnQTRC8kQIK82Q6m3iDQU2W2KdjHbAgqARVrO9iooxULE2XOub04GtitWKFuPUcQeIPiORrZNmOWhjJ4lFJ87c6Nf8ANVcADsqb7R8P34X52ZT9f1NU6KB5HWOMZpJDlUfU+AFXP2jSEvBGoLO2Yqo1JJ0FH9xtzhhVM0tjO49I1/KPHrQuXmMxYtTuewXhZFIluzuuuDw4jGrHvSN+Zjx9BWe+0rFZsYVXjGiJ/Mx/uK18yWBJ4DX4a1gW0drBsUZj3s05a3UIxyjy7opF0fXPO+Zxs19yrOdQpW/e/GLh8JBgkPeKK0luSjWx8S30NUl5LaDjT2LxjyO0jm7ucxP0A6AcKjjTxJPLUk9AOZrpMaDwWV3Nk+5Xr2XgiHE6nrXnZre54+P9Ku273s0nnAec9gh4LxkYfRaumD9n+z4v/YDkficlifMcKHn6nBCdJNn5Kl3wFmO6260mNxCBcyxobySC4sOinm3lW1YbZEaQdixaRbEfeHM1j415HIka5UVVUcAoCgegpv7VekWX1MSHyjjhaNidyNlmm8+7Zw0htcxt7p6eBoIY61beHDiXDOOguPMVlbg0ThZJmZZ5Xa9NyTPF5+Rt7pFqTlpQJ6fClKwo60ypS8DjSpsTVhw2O61VLCpmExhXjwoKeAP3CwlgDwrjDPfnUhHoFhcQG4G1EIZyOIv4ik8kdJNLDpKIWFdUb7aOhr2sdBQ+gotHCKfVBSVp0CsC60ucSlWqDtfZEWIiaOUXB581PVTyNTCKasasxxY4ObyqaQeVi229iyYSbspNQdY35Ovj+91FQCtbHvLu2uLhMbaMO9G3NW5W+lZBNh3jZo5BleM2YfqOoNdrgZgyY9/iHP8AdCuGk0p+5DkY2Atx7U39VI/pW6GasI2EbYvDkce1UfE2rXN7NtDB4dpDq7HLEOrG+vpxpd1XGfPOwNHZVbQG6p/tJnwubIka9udWddMo8QNC3nQ/dzbuJmxEUDTlUa63VVDaDSxtVYOJLszFszEksTza9EN3psuLwzf9ZPm1qbMhMEGgHcDleIBFrYNm7txxHP3nkIsZJDme3QHkPKjEeHpayCktiOlcTKbdqlda9Z4Cibf7mFnYcRG//ia+e8NGO6x6C3qNfnX0Ljh2kboeDqVPqLVkOA9nuMaQxsBGimxkJvdb6ZBzNqedIyoWMfqIbwVXSQd0G2ds2bESdnChdzx6KOrHkK1jdLcKHCASSWlntqxHdXwQHh51O2HsaHBxCOJbfmY+8x5kmp74mgc/qsk5LItm/uriJzjupEs1Rnnph5r16kJNKAwnlEiMN5SHevYozUuLZ5qdFgRWmlQ+drRQQ5sNdSOoNZFteBopXVgRYm3lc2rdFwoFUP2oYBAsb/jJt5imXTnFj9Nco/pGbU/h/mWdpPTokpoMOle3HSn5AXYAr026VIhjHWo62p6NVPOqP4UqZhcynSrFhsTpVchBB0N6M4bEC2tLchtoHKbq3RHt/GuqP2orqC0pf4auqYan48MOdR2xFI7Q9aoHQRni1zha891PMa0nsVqGJK97WvHLYeWqvhu9VNyrVQ363KXFqJYbLOg0voJF/K3TwNHzNUXHbUjiQvI4RRxJNFQZ+hw8Nm6gxbWSsr3d2JMcdCrxuuSQO91NgE11PDlb1q5e0nFYU9mZSzyID2cStYEt+Jx0oPtz2ks11wq2H/Mfj/Kv9apUsxYlnYszcWY3JroYvGlIe/yj0vcrItC9I1vYC5vppxqXu6ufGwIOIkVj5LreoKlnIVAWZzYWHE9B41re7G5iYdYmZQZlUgv/AB6mpzspmPH5uTYH91ZovYKxdtXnaVKiwNO/s+uCJaFp4jAoOY16b0RXAClfYhUVfZUM7UIZTXLhyaMDAinkgAq244XjkgDZDcPs3rRGHDAU5mAptsRVg4N3JQzpHvTthXhamu2FcZKxdM4qmlOl6zL2lY7POqckXXzN/wC1aOZNKxTeHaHaYiRieLH4DhTTpQdJKSTwn/QYQcgyH+kfuh7CkMor3tBSS1dKAV2hpe5T1r2Ma0ntB1pJkF6tRVbCmqpFTsJjeTUPil0qSLGhJBexCh7Q4bor2wryhXZeJrqw8Jqw8Eeq1Kvb1wjr3JXNUuMsJt2pN6kCGnI8GSamwFBe0KHlqv717oPjClpSgS/dy5lJ6261do8D1qQuFFWiyjC/VHyh5J2kUswg9lS5TmldmsbaZQDbThrStkexlQQZ5mfqFGUeWY61qKwgUrNRh6xlEEakO598ILgNz8LE6yJEoZFyL4Dw8fGjAgFcZRXdoKXyZDpN32fdZ7pdhXCk5q69D3vdKKSs1eZ6aeWozTGrDUe6u2O1NL0hp6iBjTi1bR81bwwF6ZL0oLSQK8z2q+mgpr0S8leqlJD0oPWZaSoNpwLWXb+7t9lL2qD7uQ625NWnM9QtoYZZUaNxcMLf3ovCmdjyau3dGYGU7FlDxx3HyWJKgrmjB5VN21slsPKUbh+E9RyqEDXXNdqGoL6BG9j2hzeEnsB0rwxCnb14a0sqS0JkLbhT0eJI4imzXorxAI3VOFL+2r411RbV1U8Nq9utpWurq6uOXAp9Kkw17XVi9DvUilLXldVI+UKV49R3r2uqHfErNTRpNdXVoFqnFpZ4V1dVCqppqYaurq0bwtmJaU4tdXVK85emm2rq6rFVavKcjrq6vLzkt6Ykrq6pPCqOFnntG/1Y/I/pVRFdXV1eL/Kb7Lvem/7Znsva417XUQmJTRr0V1dV1Re11dXVC8v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media.giantbomb.com/uploads/0/5768/644532-gravity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5029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Newton’s Law of Universal Gravitation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Scientist Sir Isaac Newton found out that gravity is a force that pulls all objects towards one another on Earth and also in space.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39938" name="Picture 2" descr="http://ffden-2.phys.uaf.edu/211_fall2010.web.dir/Chrissie_Logan/Gr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33800"/>
            <a:ext cx="4343400" cy="3124200"/>
          </a:xfrm>
          <a:prstGeom prst="rect">
            <a:avLst/>
          </a:prstGeom>
          <a:noFill/>
        </p:spPr>
      </p:pic>
      <p:pic>
        <p:nvPicPr>
          <p:cNvPr id="39940" name="Picture 4" descr="http://vadlo.com/Research_Cartoons/What-Newton-did-after-research-on-Grav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953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What Keeps The Planets From Being Pulled Into The Sun?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Rounded MT Bold" pitchFamily="34" charset="0"/>
              </a:rPr>
              <a:t>Newton discovered another important law called the </a:t>
            </a:r>
            <a:r>
              <a:rPr lang="en-US" sz="2200" dirty="0" smtClean="0">
                <a:solidFill>
                  <a:srgbClr val="C00000"/>
                </a:solidFill>
                <a:latin typeface="Arial Rounded MT Bold" pitchFamily="34" charset="0"/>
              </a:rPr>
              <a:t>Universal Law of Motion</a:t>
            </a:r>
            <a:r>
              <a:rPr lang="en-US" sz="2200" dirty="0" smtClean="0">
                <a:latin typeface="Arial Rounded MT Bold" pitchFamily="34" charset="0"/>
              </a:rPr>
              <a:t>.</a:t>
            </a:r>
          </a:p>
          <a:p>
            <a:r>
              <a:rPr lang="en-US" sz="2200" dirty="0" smtClean="0">
                <a:latin typeface="Arial Rounded MT Bold" pitchFamily="34" charset="0"/>
              </a:rPr>
              <a:t>It states that an object at rest will stay at rest and an object in motion will stay in motion.</a:t>
            </a:r>
            <a:endParaRPr lang="en-US" sz="2200" dirty="0">
              <a:latin typeface="Arial Rounded MT Bold" pitchFamily="34" charset="0"/>
            </a:endParaRPr>
          </a:p>
        </p:txBody>
      </p:sp>
      <p:pic>
        <p:nvPicPr>
          <p:cNvPr id="40962" name="Picture 2" descr="http://www.swe.org/iac/images/Inertia1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267200" cy="3810000"/>
          </a:xfrm>
          <a:prstGeom prst="rect">
            <a:avLst/>
          </a:prstGeom>
          <a:noFill/>
        </p:spPr>
      </p:pic>
      <p:pic>
        <p:nvPicPr>
          <p:cNvPr id="40964" name="Picture 4" descr="http://www.swe.org/iac/images/Inertia2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Inertia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The tendency for an object to stay either at rest or in motion is called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inertia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.  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43010" name="Picture 2" descr="http://t1.gstatic.com/images?q=tbn:ANd9GcRVN_cVFnhfrFfe2jXvgJ9VVAg37es4fmIyt_7sazwUIhjTk1tsZIb66zzF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8001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So Why Don’t Planets Or Moons Get Sucked Into A Sun or A Planet?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Gravity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inertia</a:t>
            </a:r>
            <a:r>
              <a:rPr lang="en-US" dirty="0" smtClean="0">
                <a:latin typeface="Arial Rounded MT Bold" pitchFamily="34" charset="0"/>
              </a:rPr>
              <a:t> work together to balance each other out keeping planets or moons in their orbits.</a:t>
            </a:r>
            <a:endParaRPr lang="en-US" dirty="0"/>
          </a:p>
        </p:txBody>
      </p:sp>
      <p:pic>
        <p:nvPicPr>
          <p:cNvPr id="41986" name="Picture 2" descr="http://www.uen.org/core/science/sciber/sciber6/images/MONOR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0400"/>
            <a:ext cx="6096000" cy="3657600"/>
          </a:xfrm>
          <a:prstGeom prst="rect">
            <a:avLst/>
          </a:prstGeom>
          <a:noFill/>
        </p:spPr>
      </p:pic>
      <p:pic>
        <p:nvPicPr>
          <p:cNvPr id="41988" name="Picture 4" descr="http://www.westlake.k12.oh.us/lbmsteachers/vontroba/index/Lesson%2015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00400"/>
            <a:ext cx="312419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</a:t>
            </a:r>
            <a:r>
              <a:rPr lang="en-US" dirty="0" smtClean="0">
                <a:sym typeface="Wingdings" panose="05000000000000000000" pitchFamily="2" charset="2"/>
              </a:rPr>
              <a:t> 8/20/18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/>
          </a:bodyPr>
          <a:lstStyle/>
          <a:p>
            <a:r>
              <a:rPr lang="en-US" dirty="0" smtClean="0"/>
              <a:t>Success Starter: Brain POP Video and take out agenda</a:t>
            </a:r>
          </a:p>
          <a:p>
            <a:endParaRPr lang="en-US" dirty="0"/>
          </a:p>
          <a:p>
            <a:r>
              <a:rPr lang="en-US" dirty="0"/>
              <a:t>https://www.brainpop.com/science/space/bigbang/</a:t>
            </a:r>
          </a:p>
        </p:txBody>
      </p:sp>
    </p:spTree>
    <p:extLst>
      <p:ext uri="{BB962C8B-B14F-4D97-AF65-F5344CB8AC3E}">
        <p14:creationId xmlns:p14="http://schemas.microsoft.com/office/powerpoint/2010/main" val="35333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Gravity, Mass, And Distance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The force of attraction between objects, or gravity depends on two things: 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Mass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Distance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44034" name="Picture 2" descr="500px-NewtonsLawOfUniversalGravit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8077200" cy="333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MASS and DISTANCE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The amount of matter in an object.</a:t>
            </a:r>
          </a:p>
        </p:txBody>
      </p:sp>
      <p:pic>
        <p:nvPicPr>
          <p:cNvPr id="45058" name="Picture 2" descr="http://mail.colonial.net/~hkaiter/Aaa_web_images2012/grav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763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Study Jams:  Gravity and Inertia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  <a:hlinkClick r:id="rId2"/>
              </a:rPr>
              <a:t>http://studyjams.scholastic.com/studyjams/jams/science/solar-system/sgravity-and-inertia.htm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Brain Pop:  Isaac Newton and Gravity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  <a:hlinkClick r:id="rId2"/>
              </a:rPr>
              <a:t>http://www.brainpop.com/science/famousscientists/isaacnewton/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http://www.brainpop.com/science/motionsforcesandtime/gravity/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rial Rounded MT Bold" pitchFamily="34" charset="0"/>
              </a:rPr>
              <a:t>GPS STANDARD S6E1:  ELEMENT F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Describe</a:t>
            </a:r>
            <a:r>
              <a:rPr lang="en-US" sz="4000" dirty="0" smtClean="0">
                <a:latin typeface="Arial Rounded MT Bold" pitchFamily="34" charset="0"/>
              </a:rPr>
              <a:t> the characteristics of comets, asteroids, and meteors. </a:t>
            </a: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       </a:t>
            </a:r>
            <a:r>
              <a:rPr lang="en-US" sz="4000" dirty="0" smtClean="0">
                <a:solidFill>
                  <a:srgbClr val="7030A0"/>
                </a:solidFill>
                <a:latin typeface="Arial Rounded MT Bold" pitchFamily="34" charset="0"/>
              </a:rPr>
              <a:t>(Change only the red terms.)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u="sng" dirty="0" smtClean="0">
                <a:latin typeface="Arial Rounded MT Bold" pitchFamily="34" charset="0"/>
              </a:rPr>
              <a:t>COMETS</a:t>
            </a:r>
            <a:endParaRPr lang="en-US" sz="6000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Celestial bodies made up of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ice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dust</a:t>
            </a:r>
            <a:r>
              <a:rPr lang="en-US" sz="2800" dirty="0" smtClean="0">
                <a:latin typeface="Arial Rounded MT Bold" pitchFamily="34" charset="0"/>
              </a:rPr>
              <a:t>, 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small gritty particles</a:t>
            </a:r>
            <a:r>
              <a:rPr lang="en-US" sz="2800" dirty="0" smtClean="0">
                <a:latin typeface="Arial Rounded MT Bold" pitchFamily="34" charset="0"/>
              </a:rPr>
              <a:t>.  </a:t>
            </a:r>
          </a:p>
          <a:p>
            <a:r>
              <a:rPr lang="en-US" sz="2800" dirty="0" smtClean="0">
                <a:latin typeface="Arial Rounded MT Bold" pitchFamily="34" charset="0"/>
              </a:rPr>
              <a:t>When they get close to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Sun</a:t>
            </a:r>
            <a:r>
              <a:rPr lang="en-US" sz="2800" dirty="0" smtClean="0">
                <a:latin typeface="Arial Rounded MT Bold" pitchFamily="34" charset="0"/>
              </a:rPr>
              <a:t>, they heat up and produce a streak called a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tail</a:t>
            </a:r>
            <a:r>
              <a:rPr lang="en-US" sz="2800" dirty="0" smtClean="0">
                <a:latin typeface="Arial Rounded MT Bold" pitchFamily="34" charset="0"/>
              </a:rPr>
              <a:t>. 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47106" name="Picture 2" descr="http://apod.nasa.gov/apod/image/comet_w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5181600" cy="3352800"/>
          </a:xfrm>
          <a:prstGeom prst="rect">
            <a:avLst/>
          </a:prstGeom>
          <a:noFill/>
        </p:spPr>
      </p:pic>
      <p:pic>
        <p:nvPicPr>
          <p:cNvPr id="47108" name="Picture 4" descr="http://www.clker.com/cliparts/R/J/h/G/p/c/comet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3581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Comets Come From Far Away Places In the Solar System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itchFamily="34" charset="0"/>
              </a:rPr>
              <a:t>Located in the very edge of the solar system is the </a:t>
            </a:r>
            <a:r>
              <a:rPr lang="en-US" sz="2800" dirty="0" err="1" smtClean="0">
                <a:solidFill>
                  <a:srgbClr val="C00000"/>
                </a:solidFill>
                <a:latin typeface="Arial Rounded MT Bold" pitchFamily="34" charset="0"/>
              </a:rPr>
              <a:t>Oort</a:t>
            </a:r>
            <a:r>
              <a:rPr lang="en-US" sz="2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cloud</a:t>
            </a:r>
            <a:r>
              <a:rPr lang="en-US" sz="2800" dirty="0" smtClean="0">
                <a:solidFill>
                  <a:srgbClr val="002060"/>
                </a:solidFill>
                <a:latin typeface="Arial Rounded MT Bold" pitchFamily="34" charset="0"/>
              </a:rPr>
              <a:t>.  There may be trillions of comets located there!</a:t>
            </a:r>
          </a:p>
          <a:p>
            <a:r>
              <a:rPr lang="en-US" sz="2800" dirty="0" smtClean="0">
                <a:latin typeface="Arial Rounded MT Bold" pitchFamily="34" charset="0"/>
              </a:rPr>
              <a:t>Comets have VERY 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elliptical</a:t>
            </a:r>
            <a:r>
              <a:rPr lang="en-US" sz="2800" dirty="0" smtClean="0">
                <a:latin typeface="Arial Rounded MT Bold" pitchFamily="34" charset="0"/>
              </a:rPr>
              <a:t> orbits.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48130" name="Picture 2" descr="http://ircamera.as.arizona.edu/NatSci102/NatSci102/images/o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u="sng" dirty="0" smtClean="0">
                <a:latin typeface="Arial Rounded MT Bold" pitchFamily="34" charset="0"/>
              </a:rPr>
              <a:t>ASTEROIDS</a:t>
            </a:r>
            <a:endParaRPr lang="en-US" sz="6000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Asteroids</a:t>
            </a:r>
            <a:r>
              <a:rPr lang="en-US" dirty="0" smtClean="0">
                <a:latin typeface="Arial Rounded MT Bold" pitchFamily="34" charset="0"/>
              </a:rPr>
              <a:t> are large pieces of space rock with irregular shapes.  Most are found between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Mars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Jupiter</a:t>
            </a:r>
            <a:r>
              <a:rPr lang="en-US" dirty="0" smtClean="0">
                <a:latin typeface="Arial Rounded MT Bold" pitchFamily="34" charset="0"/>
              </a:rPr>
              <a:t> in the asteroid belt.  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9156" name="Picture 4" descr="http://www.jasper17.wayne.k12.il.us/grade5/aste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The Asteroid Belt</a:t>
            </a:r>
            <a:endParaRPr lang="en-US" sz="6000" dirty="0">
              <a:latin typeface="Arial Rounded MT Bold" pitchFamily="34" charset="0"/>
            </a:endParaRPr>
          </a:p>
        </p:txBody>
      </p:sp>
      <p:pic>
        <p:nvPicPr>
          <p:cNvPr id="50178" name="Picture 2" descr="http://spaceplace.nasa.gov/review/ice-dwarf/solar-system-lrg.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43999" cy="4038600"/>
          </a:xfrm>
          <a:prstGeom prst="rect">
            <a:avLst/>
          </a:prstGeom>
          <a:noFill/>
        </p:spPr>
      </p:pic>
      <p:pic>
        <p:nvPicPr>
          <p:cNvPr id="50180" name="Picture 4" descr="http://flynt.pbworks.com/f/Asteriod%20Bel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629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 Rounded MT Bold" pitchFamily="34" charset="0"/>
              </a:rPr>
              <a:t>METEOROIDS</a:t>
            </a:r>
            <a:endParaRPr lang="en-US" sz="6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Meteoroids are pieces of rock or dust that are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smaller</a:t>
            </a:r>
            <a:r>
              <a:rPr lang="en-US" sz="2400" dirty="0" smtClean="0">
                <a:latin typeface="Arial Rounded MT Bold" pitchFamily="34" charset="0"/>
              </a:rPr>
              <a:t> than asteroids.  When they enter Earth’s atmosphere, they usually burn up and produce streaks of light called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METEORS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51202" name="Picture 2" descr="http://edublogs.misd.net/theskinny/files/2010/10/meteor-sh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</a:t>
            </a:r>
            <a:r>
              <a:rPr lang="en-US" dirty="0" smtClean="0">
                <a:sym typeface="Wingdings" panose="05000000000000000000" pitchFamily="2" charset="2"/>
              </a:rPr>
              <a:t> 8/20/18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Opening: If I was a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grader, explain the difference between expansion and explosion. *Can draw a picture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23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METEORITES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When a meteoroid lands on Earth, we call that a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meteorite</a:t>
            </a:r>
            <a:r>
              <a:rPr lang="en-US" dirty="0" smtClean="0">
                <a:latin typeface="Arial Rounded MT Bold" pitchFamily="34" charset="0"/>
              </a:rPr>
              <a:t>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52226" name="Picture 2" descr="http://nyrockman.com/site-art/meteorite-g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1"/>
            <a:ext cx="4114800" cy="4038600"/>
          </a:xfrm>
          <a:prstGeom prst="rect">
            <a:avLst/>
          </a:prstGeom>
          <a:noFill/>
        </p:spPr>
      </p:pic>
      <p:pic>
        <p:nvPicPr>
          <p:cNvPr id="52228" name="Picture 4" descr="http://files.tellmewhereonearth.com/Photos%20Meteorites/SikhoteAlinMeteor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5029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Brain Pop:  Asteroids and Comets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  <a:hlinkClick r:id="rId2"/>
              </a:rPr>
              <a:t>http://www.brainpop.com/science/space/asteroids/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  <a:hlinkClick r:id="rId3"/>
              </a:rPr>
              <a:t>http://www.brainpop.com/science/space/comets/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</a:t>
            </a:r>
            <a:r>
              <a:rPr lang="en-US" dirty="0" smtClean="0">
                <a:sym typeface="Wingdings" panose="05000000000000000000" pitchFamily="2" charset="2"/>
              </a:rPr>
              <a:t> 8/20/18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Work Session : Glue notes in Science Notebook/ Model types of Galaxies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06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Monday</a:t>
            </a:r>
            <a:r>
              <a:rPr lang="en-US" dirty="0" smtClean="0">
                <a:sym typeface="Wingdings" panose="05000000000000000000" pitchFamily="2" charset="2"/>
              </a:rPr>
              <a:t> 8/20/18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Closing: Galaxy Homework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9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4pohU46yMDg/TN_86tU6uTI/AAAAAAAAAC4/glvjZdPRkKI/s1600/darkmat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457200"/>
            <a:ext cx="6553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itchFamily="34" charset="0"/>
              </a:rPr>
              <a:t>COSMOLOGY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276600"/>
            <a:ext cx="6477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Rounded MT Bold" pitchFamily="34" charset="0"/>
              </a:rPr>
              <a:t>The study of the nature of the universe.</a:t>
            </a:r>
            <a:endParaRPr lang="en-US" sz="4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>
                <a:latin typeface="Arial Rounded MT Bold" pitchFamily="34" charset="0"/>
              </a:rPr>
              <a:t>Study Jams “The Universe”</a:t>
            </a:r>
            <a:endParaRPr lang="en-US" u="sng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hlinkClick r:id="rId2"/>
              </a:rPr>
              <a:t>http://studyjams.scholastic.com/studyjams/jams/science/solar-system/universe.htm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229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Brain Pop “The Big Bang”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  <a:hlinkClick r:id="rId3"/>
              </a:rPr>
              <a:t>http://www.brainpop.com/science/space/bigbang/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Arial Rounded MT Bold" pitchFamily="34" charset="0"/>
              </a:rPr>
              <a:t>THE BIG BANG THEORY</a:t>
            </a:r>
            <a:endParaRPr lang="en-US" u="sng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The theory that states that the universe began about 14 billion years ago through a 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HUGE</a:t>
            </a:r>
            <a:r>
              <a:rPr lang="en-US" sz="2800" dirty="0" smtClean="0">
                <a:latin typeface="Arial Rounded MT Bold" pitchFamily="34" charset="0"/>
              </a:rPr>
              <a:t> explosion and that the universe continues to expand even today.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0482" name="Picture 2" descr="http://t3.gstatic.com/images?q=tbn:ANd9GcQGv7OHiI6z1ZK6x9fLZE8nepbe31qzC0cCjJCXWvA3TlzKB7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429000"/>
            <a:ext cx="5257800" cy="3200400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hISEBUTExQVFBUWFRcYGBgVFhcUGBgVFxYYFxgYGBYYGyYeGhkjGRgWHy8gIycqLSwtFh4xNTIqNyYrLCkBCQoKDgwOGg8PGiolHyQsKSksLCwsLCwpLy8pLCosLCwsLyksLCwsLCwsKSwpLCosLCwsKSwsLCwpLCksKSwsKf/AABEIAOEA4QMBIgACEQEDEQH/xAAbAAEAAgMBAQAAAAAAAAAAAAAAAwQBAgUGB//EADcQAQACAQMCBQMCBAUFAAMAAAECEQASITEDQQQFIlFhMnGBE5FCobHwBlJiwdEUI3Lh8TOSov/EABoBAQACAwEAAAAAAAAAAAAAAAABBQIDBAb/xAAnEQEAAgIDAAECBgMAAAAAAAAAAQIDEQQSITFBUQUiYZGh8BQyQv/aAAwDAQACEQMRAD8A+G4xjAYxjAYxjAYxjAYxjAYxjAYxjAYxjAYxjAYyxGGmCp9W0eeB9Sb/ABX5fbK+AxjGAxjGAxjGAxjGAxjGAxjGAxjGAxjGAxjJTw6wZ9hIu/Cim3O4P7YEWMYwGMZNBSNFerve4dx32Frn2MCHGMYDNgKd9+3z/wAZrmxW9jxt232/fa/3wNcZJ1JjGJVVdvvb9vasjwMrmM3h0lFP4S37WG37maYDGWjoaenqlH67IOqq0yLlp5TmIu31e21XAYxjAYxjAYxjAYxjAYxjAZlMxllhKcGVLpQZdqRoX32o+2BH0dFS1Xdemq+r5Hs7m3HzxkWM36Uwdyzh+3x84Do9LU1YfK0fvmY9L1EbDereDerX2zRxF3wJfF9FjOUU0pJEu6Rqr748R0qpLqURFA34lw8EiR+Mk63QjplIldMaKeJC7vBIqq/ZazV6QQvlapLo5sdt1279nAr5Y8PCyVVZG963OEL77j77OQGW+n0bnFlKMBItxrYKiNCeqy055cCPwIazUWU7XXMWm/hp/GY8Xos0XWiF3/n0mv8AGq8veG6d9Tpz6kpJOxYoSjO0N799Db2X75zZR32/n/vgajWbzeH+9tssfpDtNlqN72TQR2q652r4rK/U6yv244DgODbsYE/jG4xaBdUmoad2SUdk22ri07ZXhVN3fb9+/wCLzbr9TVJffd2Dd3aDYLuvjJIxUBQjunHwPG/Y5wI+n1qjI3to5KobRK9yPft85vPq/qS3aCNFXKiJsG/d/rmeqw/TiAardT6rN9j249vbM+GjwDvJpGWiOm4oMnbku72rArfGEyze0uoDF1GnTemN283Ylbc999shl05VrRpUvemXKX77n74EeMYwGMYwGMYwGMYwGMYwGbQ6iXSllNNWez8bH7Zgjmemglll7l1Z7XgSTmOkjEinLfLtu3sH/OQ5v1Et02F7W218p3xCt7u62r3s5+Kv+WBqpt/PN+sJQx0oHwo7i/hPxWYiUmoa2a4U+GvbvmyRVqwra929u5XzgSR6lnqeK+6AFDT2O+xWTeL6AEZFwhKVIb0xDcGVy9MrvYtkG2Y6XUepcVNSxrkEiIDW3Fdvyb5t0PEDBjQSaL036bLAuh2u+ecgRQlLTpsIxlquglvpPu8Ra+M36PonGKDFYS9QFie5aR3f2NrKzHU6WuTI0xG7psGtVVHg7B8fDVrw/T1dOXGxEkt/TZpmR9wuO/Z23cbTEbbvU0S6bGN7myCO8ZAB9UWz6rtjfdMgU0ylAAI17yt0ivtYPx6nvna8X4e4dPqTjcVhCbGMY20Tucru025PpVTh4/g5kZSUNOuLxuUr89uY78PtmuttxuGy1NTpnxPRIM936NH1H1Rh09W+4xtQBsD4yjOGqGq9oaY0pe9vpPbn986EPDRSc47sRaA0nTvR6lbtaKovV81kE/ByITKdpR1X6Ulc4gnvz37PzWcSwmFWEh2ICpXL9S/Ucb9q4y14bqPTiTlG6ai8Um/Js7Pe3jtjo0dSSkUbEa9NvsVwnwfa8zJhJj+pZZfp29JdRNvqk/xb1fwmSjSm9STCq9JK732Up+N6P2zPR6ClxfVqIkS2ayvgDjt90yTwvgmZ6d3UHNVfd71ufzySMhNcdZ1dZWiJGIb8aeG67ZKGnjfAz6e06jer0ktVMZMd6Wtx5/omVLzozm6P0ipobrToIspsem6qB5WhePe6fX6GmtxG6p3oatOS/nIEOMl0hDelXbfcrnb5vv7ZHIrveSMYxjAYxjAYxjAYxjAYxmzLjA1yXpdFkKJ6S90FPi+X4zSfSSrEsssqz3PjN/1DTWku/q349k4/+vO1BHzljoeIoYoInsXtvzVhdXXtkEJIiXfauclh1Hgsk0bbFHufcH8YGiA9pG3H9P8AbLfSWRWk4vdq/TR9+ODl29s1pqvSjW9XpqhdrTdq+/bLf/TS6UTUlSHTUo0jzbWoEX9/vkTKYhB1OlOCqSjFSQQXSl7b3Z6Xay9z3zp+X+Agy0ykEZxZSdosWEvefZVj8o3xlny3wHU6nT6nT0GqOpqRxKMDiP8AmlF08LZFa2S94LyScmM92F3F0Rixdi0uoxL6a6boIvbNF8sR5t00wzOp14svT1eG1yizlCQSd51XU+pmWOoe7Ze/u0+v4GLHRIiv60DaSaYLJrfcqBXCmrfcz3XgPLnQrEjJ9Tcb3Y3TW23F78fN5nxXkjKJcbuQb27RJOx37tPN5Uf5tYnX6re3FiY+XhDwp04S6j6Nc+o2wjJrTojRtqFZDH5XtecrxPS6j1IDUmM4h0+lGLQXIINMXeU9t+9859Q8b5LI6fTjLmNspcJGHrbTjUxpPaT8V5Ty3yHq9SUp9XWkTbsy9KdOMexRcu524Lzqwcutqzaf79nNm4s7itXnPFeX9To+uZ05JHiWwPqoCwkFEgBG+Eu6HhHUTIwJTkASlRoFD07gdzho4Crzs+ZdHrKdKMN1kvpuSPqBav0xpfiVffPjPCxJerTGVJOUV0x2jAjJBrS2pauoJWm/dF/PXDbH744p4Kcrj00lCI+pI9MbrVau+7V28GR9LpLBhG9Tz6qjRd/HsWte13t0vMvDTsJDKTpjqnLiTqApiaXaUqfvveUfGdIWRprSFgDGIkRlcefU7Uv5vM4nbTaulLrzjakQ1cBsFJ2tfc3fnNepc57lLVHqe3piXb7B+Mtx6L9PqYoUBFlcuXTzxF3+2++RkZzQ9aaqJUqVagDV02n23zY1q3XRb7vJpIg3wB2qvbv93PVgCkhihVf6ihu+O+W3q6Iv6RZVSkxu91sH6dtv33znYDGMYDGMYDGMYDGMYEm8F4vc7PJ+2R5udTdX1X737c884aX22+++Bt0J+qNhIE2k+nnh9jN+p1CVbEd3/wASK3XDJrfdVqvbNOj1QEYkrO92fJSb/ezMQI02t9qBH3tvb+eA6cG1Lo3a7Fh/VD85vGEdV3tzTd88NfGbdHp02IpHVsD9x1fF++T9Tp26pRGmPGqJITbtttW+35wIpH/cNJpLid9mi+d+bc63l3ho9WUNRqPobnpS5EYy9TzaenuG1b1U8P5bKf0igGoiDJgalkRL4jBVeKz2n+G/I46I9/4qt0t0tl0vpNyu++c2fLGOu5dXHxTe2kP+HfJv0+rvCTOo6J9JNHUjLncqpbWcVTfG/v8AwvlcFXRGR1LlbEfq+o397ceA8q29R+RTc4T/AGz0ngvDAV/d988zzOX2nsvaVrhpqEfQ8DsccVx/6yXqeCJB8N/vzl6HSyb9HKWclp9c9s07cTzLwOqDGvqNP4ecqeL8qDp6ANt/hlVFh2/+fGelfD3kU+gZspmtWIhlXM8L4b/D70r6kk1SlJ2tN+73a5/f7Z5jzbyQqd3OctRp2SFv1FRSU9Mh3Rum20fq3jekPO/H4+2eQ848nepZKUiJwRWLub3M33/OXXG5Fu27S3da5aa16+V+M68eoLIZQg6Yziz1S06RtbiyYl2n8gqj4jw+nQ+hjLiiNtNOqpel9re/tee78X5LCKtatSOkj6biqFJ73ve+/wD455jxvSf1osiDeoZVcA6jWrQobSXf/NbfGX+LNF/9VPmwzWZ253iekdQlIYkiJvcpSnRatGkW+/Y4W1pdeNpGQEtIbrzsWydqA+2+2TR6PpEGQ1a6gJSjUfpLUd9r7c5HpksSMqYkkaT/APV+pun7N8b50w4rKv6l1Vyl6fq3qjgONPHPtkfU8PILRC63K3oa/ZH85Y6kJRXaNqjGhlFOTS2x5r8fGZ8b4aREkwIC7Go1bxHcXVVb27b5luGKp1Kv03Xa+f5Zrm0g2pvbf4b4+dqxONPN/Jf++SNcYxgMYxgS+H6xFVjGViVK6+5SN5pCFobbvdA/d2M1xgbThXtx2zCZkhtdn279/wC/zm0unQ3ZKzZO1N23Z27d/wBw2/QNBIkO9J3PbZ5H3OO/bNut4TTCMxGMtrO0gFi33LM36M5TVIkkuapdkd272r4yvKDzWzfbb8YEh09mUeI6btiNvsXaXfHxeWPC9bqMWA0SbWrdhukGQU7hs0XxlfwfWYzK+1bb2V32vfvl3wVRjPVAdkHlGXF07e41z+ciUxG3o/8AD3lUJJLaXDUYyKA7p6botBauVvt9D8q8BVPPfm7/ACdnd/8AueD/AMN+aktP6nUS756dRrYEYbbXX0tVVb59J8jY0Mfbmin3fveUP4jN4XnCrqu4dnwvh6Ns6PQ6eQdA+c6fhunnm7zNp02ZrpodLbJzo5t04ZNWWGHi1iNyrL39V3pZB1ejl+sjnHJyceJgrk9cbxHRzkeY+GHv/wC89D4mOc3xHSzjx2mk6lY4L6nbwHnUJdj9OIly21yLVI3taJf/ALs8R4zyg6U7m9WIs4supI0mrVDX/moWR9JvHnes+r+ceH9MmyNnOqnjklzZ/wA582/xT4Lpwmy/WFna03LkiB9JGNPery/4Obt+Vny6xNYtDznifCEZelkG2kiqskNQXHZ002XVx2L2p+OmxYuvV1G2ZESMbPp2AduQ2Ky/4uzqesn6oJq0vTZcbSlLV/Fst9n7HN8R1CEr/S0rGOkZSvj/APJd8vJ2y6qo7xCPp9Scm2R07t1Vo9tjSWn0+k45rNfD9cjCdx1XQWenh5eb7gNbb3kHivEM5LuFqFqA9i/x+2R/qNVbV3V7X7175saW3TIt3Y9qLL+f+cz1IRFBv2Q2d/nfj4ySEqgOoalehP7s2MjlAbbid63/AGNskRYyQhHb1ffZ25/9fvkeAxjGAzJF9uOcxm8erIEFB5Bofv74G/R8JOZKUYykRLkgpE91OD75vHwtxZRWVVq9LtbW8uAujf3yB6jQdj/f+/5GN6+MCfpeGdXpqRFja1pta3boL2u6yxDw3VnKxiySm5GxIIm8tuECtz42yn0fFSiJFoUU2RS6sdnlybp+Jt9QTNJdBFCJR6g27X74Sl/6CVARj/E7yLdOyl16dtu+zl6HhZLoJRNyQDEiFy0uqSI7xoq6TjjOfNJapaXTui6b3dngH1UNHG2T+DdiQkWNb7R9QybN90jW/NoVveYztlXX2ev8g8NBmS/6iEp7a4T/AE5kq9I8oVE+JNtLefQfKfDQKBOV2jXPtXB2r4z5f/h7xyT2BjEajvYai4mv253unm3PqflLsdt65bQ2JcG7/tlH+Ibei4Wpx+Q9N4aBnU8PHbOT4Z43vOp0J55vcRf1zZ4XunkmRdN2yQcuaTGtK20es1ms82ZZFOWZXtqqKxKp4rOV4iLnU67nL8VC9x/b/hylme1tyssHjy3n/lbLe51Vel+ne7f3eRz535t5L/3Y64zpezHVN4bEDcs1fl4R9z/iDoT3idS7qtRIavgrZ+2zt8OfOvMp9aEY9SXUd976cpJElH0trIRo+ngDjavRcCLa8s28qaxX80bcrx/g4w6gSnKFi7EpFcWC8PqD1O/NGUtJcZR1KyUWRxF7v8KB+OeMl1ylFmxaYepHUr7yGXdp+KEyt1PFIy4lq2uVSdirs49/wZeRE69UlpjfjWUXq9UiVqnPm13k96+fYyTqQDTCUiUBvVAuReyUocl0vzeRziRSVxfpSKfUJvZFSrKS73+9a9PrMlirGLvKrkbfxMb3cyajqdGEZxCTM/i0lb2lRXk43rvxjqdGJFs6hK2rCtmm3mzfjK2bx68iLG9nt224/wB/3ckR4xjAYxjAZJ1uhKNairBPs8ZHjAZJPryQFUOLVrYNvwB+DI8YGTL3heuPUk0dMYSALQdO31K8/PPGUo1l+HXTpg6dMrKIwk7Jud4y7XQ175Ei14bw/R09SpTTS36+n0lqJKtDqU16Q54H7T9Dy6c+oPT6boW761N3ut1SHNl7PfjK8Xp9GeoqVMvTOlKlWmYDux7iG/PJl6XmfVlHbRpksSARd9iMIo6iIEN4py+zmqe30b6df+nqvK4sWupPpjNJaSWm5rXp1VJT0rGneVmzt6zyjxQoBXucl78V2o7+2fNfA9dlD9aTHY9U5CyjPj07VW8QiiOl9rfWeW+ZSl9JItpqKLd/w36Tjax3brjKnlYZn16DiZomvX9n0Hw3W3N7fjfOv4fqcOeU8u68IHzQvsf3fHznX8F43X6uI55/NjmPWWfE9F0+teTHUzl9Pr3ksPEZqrybV8lV2xL0p5B1erkPV8RtlWficytmm86TTEk63WzleOk7sXc92v55t1fFV7H32/O+cbzHxoiDvW3y9v2/lXxWZYqerDDjmHM8y81lqqZtuaU7m3p2fjn5zxnnHW6FSZenVd64Iy06GJGelbHajb8b52/OvEabj9XpWkWMhdIUof5t6N88T571QGBLqR9AMZMpALq0r29QbO177Z6PiYo1Ex/DTy80VjrGlDzl/VkfpQNGqZHRqbt1adwdjg+OPfmdOXT/AE5EoyZ3HRIkEQ/iJRq2+1JWdbxsFjGUmUbt/wC4zlGtFwiNO6Ozd/8AjnO8TAFuN9xjMkb8Whzs+z8Zb01rSjv87VR39V+3zX5zPShb29vU1z3yz4npgj1JSlORqbG94ko3KTat77UbJqypL3Da/wCy8zayfSTk5B/CWfyzTJ4dS1WNxN0PSW7Xtx2yKbbttga4xjAYxjAYxjAZY/RopPZ9k24pq+T/AGzTqMR9Np/qAbrfYXv85GuBb6/jW6jL02enbT6aqyglwPG/fLvl7NZTjPpdEVvUUbC1FYpS2UP3KDOZ4TrEZWxjLZPUKF7XQlpzvtknmHXjKfolNiADOtVAHBtE24tr3ecifsLzPpSuPqlp4kKavpgaYTltvcu67HpOLXR6cJD05yWU2Mo6k1QZbq3FJLcdiUVas/y8jwHWIS1LTucatpRkLyblib85a6PVHp6U0xf9enV1DfVK+aGQcVqPffGYZRK1LxHUOsRE1DptImlK1WRv0nqbr332z0/gPNJdGOmDu7Tk6WTIgrJB1ET0tJe6ciZ47xPjyDGMXXpu1NO9tkWEvpdpXzfvWXfOZM5dGUpGqRuMo2x1WTl1ACm6FV9N9y9V8fbUS6sWeabmPl7HwXm059Z6On0kkk8XPdVV3jGyhWhjbns+n51CJGJ76TZpdt2iw3+++fMvLerLp9MnDTqnBLUNJuvzVF33r3zof4Z8w/6jrWu3TptlZUb4LFUZfaqKys5HGi8dvpC3w8jeq29mX1zoeKoD4vJTxGeN6fnpLe3kjZ9N73v3rTI45qry14fzuUoXfMk2/HfKW3FmPXTOKPnb08+v85R63jQff7d84vX84v49r7f85y/FeYtXdVv3H2Q27f7OKceZa9Vr7Lreb+Y6B40y2f8Ainsm32eLzxHW/wATaZ1TLterSEtiN7+mNUWu+lOcseZ+cn6bC2nhju3den/UPte5WeSl1mMlDpzieplY2MtpTuO4slDn1V/CZc8Xix1ntDkz8mYmOsvY9PqnVjonp6nLF+sogbNtH0ySv82ed858j/RlPfVGf0yucE9IP6n1RA378Evcqh5b59GMtMomhEH/AC6qCUtlY3vp+X4y95j511AYSWcFGcZXcWO8SIT2hpRGiq3jtnZTFfHbUfDlyZqZa7n5czpyn1STGVtEtiSxj6xhppsqdDsW875y/EeNNUghEi2UDHvylu/Nc124M6XVjCMo+thKcbZnqHXqW2KU+rSxOGO/cKfiOv0pQIThp6sZVLqQYMWN94xPUn+YlvnZVwWc2SVsPL3vbt2++bx66Roo3d+9JVX7c/vlvq+XB0yQyZXI2hcJEeWMzmjdENkyrDpaq2e91TxvxmzbWhxm04I05rgMYxgMYxgMYxgM26ZaD7/b+fbNcYG/WrU6Si2hdW3bei/vWahmMl8P1tK2XYnNc+/9mBnw0wVQSmxruVt8ijt7YeoMQbZDs3tp9qrm/nNIzdw77PzuP9QzG1d7v8V/zgTeK6kHSQhoqIS9TJlLvJvj2o9u+S9DxEtKaSYJJsV2EFkbgG3P8X7V+lIN0t4pGqR3sRsay9quXxX0iDoiEqlKMd2hOLs3yJSsPipxIxjM4JDa1qjYAr9I18J7mdLwnTCEtEZXILJWaS4adTq2ZTibVwvbjj9PqsGUWAzloCIWFI00+3b3e1Z0P+sjPVvrOnHpSJ6d9i56h7K6d7LIdt81Wq31u6/hvGThBkx6hAl1OpZKMmcmegst2KZLunJQq9jyvzi4epjqlqk07tu97Vxffhc8dPxE5aknX6W490jJAi23TK/9Vybect9PzCMdTciUYRiU6je7alwMd9rreqKM5smGLR666cia/V6Pr+am9Vte/bj9+19so9PzYUH+tUNtMi6NI/O6l8Hn5+Z0O68N0TAlvWnjsc912EM53hfEyOpGIx3dmpcyKrY1NPxzvk140RDVfkzLuS69qSqXF2yLSVD6aUCijfc/FXxHX1wgsZTY0R7eg3+oea07R+nTPbe8q+K0z6pKtEZTjsFBHYlRbwvLK373mnjuvJ6cJCaYy06d5Ux3NQlG1996c6Iq55uh8XGdfqNEZSoo0gkYtkQA2R4yWXjCENNk5REgxAI6vq1J9e21bnqd/fHXkzhLQaS9aEpLKin0npIxtrYovd3yhLr/AFAUS7O/DZu/1zZrbXtan441EoRiNAx0lWR03VUqWu3fI5y1dKP0+mUii9bdIu3HYr2+d6eb9PqJwp22a2eTJ0xSMpwZA1YjW1l7/NbcORQmjYo/Hzs/yyaXXJLqZN0vCr33/Mt80nEd4/m65+Pf/bJEWMYwGMYwGMYwGMYwGMYwNo1vftt9/wC7zaFJS0bt1e9bH5aPzkeMCd8R6Q52q3sKqH5bvnIoQv2Nl324LxGF38ZrgXfB9XTp3jEUttXZsXTuV8ZFProypUltbygjy7nBjp9SJBsGV0WOxXNkqsTiu78Zp1vESlRJUODsccH4MC14PxINrU1ks2/Ts8Vaqv8AT3vNvL+pMOoH0vTSQ1VMoA2jXr0Pbg3MiJaCHEz6k2S2inbnY2xHqEqN/VJNMdmtqNT2uvfjI+UxOlvxnVaISNmMSFt7KGuOwbkCO9cZNHrx0pIqTGekAqN36SV3AH1V7H+rOOdT337c8GbnW0xY79yntvFs9n008cZHVPZL+rFFVugPVTRCRVEWzaJ2/mpXh10R5qwsJAN9nbu5mV6DbZk7+6Bt+L//AKyOQdsyYrsYD0L4lqYn+oAX42s/9WXr4colGWja2pXanaMo77nzX9ci8O+ohOyOo1F6fjvsNLu8XmnVlYVWxXa+btr71+MgT+F8Ql6Y6tmxtiWhdX8hv75Ukb5IjBYpTwibm4/h25Pn3y14rpvUuUVnGETtWnp7AN70MiPftvkilKFA+/8Af75rmcxgM2hNERRNxNkfcc1xgZW8xjGAxjGAxjGAxjGAxjGAxjJepQANvLttxxfPvf274EeW/BdKM5ENRC/qnJojGnVx2q9t1oDnenmcDMudsm8R05elQLiMQri0t3sVHn+lZHLYqi2m73r25rNujtGTs9t0u29w52p37WYFnwniP0yTpUoii7ayRI1R7x9Lt8GRz8RBlFIBpjTteqXqbSzlQ24Dv3r6dls5Nu+97/y/mZqF4EnXA2K277NtF7nbIs3hKt73zTAket6dNf3/AL898jxjA3n97zDxzv7fH3/fMkfTd7jxvx3f6fvmpgSEORkG183fxte+a9PqsWxR+Mz1QvZ2e3t8LRf3yPAn8R0ZBGcmyZs2P0umn2SuHsj3yDGMBjGMBjGMBjGMBjGMBjGMBjGMBjGMBm/RkEhkagSy6svcvtZ3zTGBv1J2rxbwZpjGAxjGAxjGAxjGBY6ETRLk+bQ99LQ2tbW/0yAzfp9eUeFL9vsn9F/fI8CSXQSJKtpKD8xqz+Z+5keZvMYDGMYDGMYDGMYDGMYDGMYDGMYDGMYDGMYDGMYDGMYDGMYDGMYDGMYDGMYDGMYDGMYDGMYDGMYDGMYDGMYH/9k="/>
          <p:cNvSpPr>
            <a:spLocks noChangeAspect="1" noChangeArrowheads="1"/>
          </p:cNvSpPr>
          <p:nvPr/>
        </p:nvSpPr>
        <p:spPr bwMode="auto">
          <a:xfrm>
            <a:off x="63500" y="-731838"/>
            <a:ext cx="15335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www.dailygalaxy.com/photos/uncategorized/2008/04/10/bigba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505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995</Words>
  <Application>Microsoft Office PowerPoint</Application>
  <PresentationFormat>On-screen Show (4:3)</PresentationFormat>
  <Paragraphs>111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Rounded MT Bold</vt:lpstr>
      <vt:lpstr>Calibri</vt:lpstr>
      <vt:lpstr>Wingdings</vt:lpstr>
      <vt:lpstr>Office Theme</vt:lpstr>
      <vt:lpstr>iRespondQuestionMaster</vt:lpstr>
      <vt:lpstr>iRespondGraphMaster</vt:lpstr>
      <vt:lpstr>Happy Monday 8/20/18</vt:lpstr>
      <vt:lpstr>PowerPoint Presentation</vt:lpstr>
      <vt:lpstr>Happy Monday 8/20/18</vt:lpstr>
      <vt:lpstr>Happy Monday 8/20/18</vt:lpstr>
      <vt:lpstr>Happy Monday 8/20/18</vt:lpstr>
      <vt:lpstr>Happy Monday 8/20/18</vt:lpstr>
      <vt:lpstr>PowerPoint Presentation</vt:lpstr>
      <vt:lpstr>Study Jams “The Universe”</vt:lpstr>
      <vt:lpstr>THE BIG BANG THEORY</vt:lpstr>
      <vt:lpstr>Stars Formed Next!</vt:lpstr>
      <vt:lpstr>GALAXIES</vt:lpstr>
      <vt:lpstr>3 Shapes of Galaxies</vt:lpstr>
      <vt:lpstr>GPS S6E1:  ELEMENT “B”</vt:lpstr>
      <vt:lpstr>Where are we in the Milky Way?</vt:lpstr>
      <vt:lpstr>The Milky Way Has A Neighbor!</vt:lpstr>
      <vt:lpstr>Brain Pop:  The Milky Way and The Solar System </vt:lpstr>
      <vt:lpstr>Solar System</vt:lpstr>
      <vt:lpstr>What Is A Planet?</vt:lpstr>
      <vt:lpstr>GPS STANDARD S6E1:  ELEMENT C</vt:lpstr>
      <vt:lpstr>GPS STANDARD S6E1:  ELEMENT D</vt:lpstr>
      <vt:lpstr>Planetary Movements</vt:lpstr>
      <vt:lpstr>Revolution and Rotation Review</vt:lpstr>
      <vt:lpstr>Both Planets and Stars Move</vt:lpstr>
      <vt:lpstr>GPS STANDARD S6E1:  ELEMENT E</vt:lpstr>
      <vt:lpstr>What Keeps Planets In Orbit?</vt:lpstr>
      <vt:lpstr>Newton’s Law of Universal Gravitation</vt:lpstr>
      <vt:lpstr>What Keeps The Planets From Being Pulled Into The Sun?</vt:lpstr>
      <vt:lpstr>Inertia</vt:lpstr>
      <vt:lpstr>So Why Don’t Planets Or Moons Get Sucked Into A Sun or A Planet?</vt:lpstr>
      <vt:lpstr>Gravity, Mass, And Distance</vt:lpstr>
      <vt:lpstr>MASS and DISTANCE</vt:lpstr>
      <vt:lpstr>Study Jams:  Gravity and Inertia</vt:lpstr>
      <vt:lpstr>Brain Pop:  Isaac Newton and Gravity</vt:lpstr>
      <vt:lpstr>GPS STANDARD S6E1:  ELEMENT F</vt:lpstr>
      <vt:lpstr>COMETS</vt:lpstr>
      <vt:lpstr>Comets Come From Far Away Places In the Solar System</vt:lpstr>
      <vt:lpstr>ASTEROIDS</vt:lpstr>
      <vt:lpstr>The Asteroid Belt</vt:lpstr>
      <vt:lpstr>METEOROIDS</vt:lpstr>
      <vt:lpstr>METEORITES</vt:lpstr>
      <vt:lpstr>Brain Pop:  Asteroids and Comets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</dc:title>
  <dc:creator>Ronda</dc:creator>
  <cp:lastModifiedBy>Laquincia Brown</cp:lastModifiedBy>
  <cp:revision>100</cp:revision>
  <dcterms:created xsi:type="dcterms:W3CDTF">2012-04-03T17:31:08Z</dcterms:created>
  <dcterms:modified xsi:type="dcterms:W3CDTF">2018-08-20T17:29:02Z</dcterms:modified>
</cp:coreProperties>
</file>