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7" r:id="rId2"/>
    <p:sldMasterId id="2147483701" r:id="rId3"/>
  </p:sldMasterIdLst>
  <p:notesMasterIdLst>
    <p:notesMasterId r:id="rId34"/>
  </p:notesMasterIdLst>
  <p:handoutMasterIdLst>
    <p:handoutMasterId r:id="rId35"/>
  </p:handoutMasterIdLst>
  <p:sldIdLst>
    <p:sldId id="257" r:id="rId4"/>
    <p:sldId id="258" r:id="rId5"/>
    <p:sldId id="277" r:id="rId6"/>
    <p:sldId id="300" r:id="rId7"/>
    <p:sldId id="386" r:id="rId8"/>
    <p:sldId id="389" r:id="rId9"/>
    <p:sldId id="390" r:id="rId10"/>
    <p:sldId id="402" r:id="rId11"/>
    <p:sldId id="394" r:id="rId12"/>
    <p:sldId id="387" r:id="rId13"/>
    <p:sldId id="400" r:id="rId14"/>
    <p:sldId id="385" r:id="rId15"/>
    <p:sldId id="405" r:id="rId16"/>
    <p:sldId id="404" r:id="rId17"/>
    <p:sldId id="403" r:id="rId18"/>
    <p:sldId id="396" r:id="rId19"/>
    <p:sldId id="397" r:id="rId20"/>
    <p:sldId id="289" r:id="rId21"/>
    <p:sldId id="290" r:id="rId22"/>
    <p:sldId id="291" r:id="rId23"/>
    <p:sldId id="313" r:id="rId24"/>
    <p:sldId id="292" r:id="rId25"/>
    <p:sldId id="293" r:id="rId26"/>
    <p:sldId id="401" r:id="rId27"/>
    <p:sldId id="294" r:id="rId28"/>
    <p:sldId id="295" r:id="rId29"/>
    <p:sldId id="296" r:id="rId30"/>
    <p:sldId id="297" r:id="rId31"/>
    <p:sldId id="298" r:id="rId32"/>
    <p:sldId id="299" r:id="rId3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55" autoAdjust="0"/>
  </p:normalViewPr>
  <p:slideViewPr>
    <p:cSldViewPr>
      <p:cViewPr>
        <p:scale>
          <a:sx n="110" d="100"/>
          <a:sy n="110" d="100"/>
        </p:scale>
        <p:origin x="-1540" y="24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53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8/21/2019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8/21/2019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42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5A1DCB-3F46-4EC0-A93B-F4337446809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507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E7531A-5689-4951-B9A8-7AB4ED0FA29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667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http://www.redorbit.com/education/reference_library/space_1/universe/2574692/geocentric_model/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971C0-5B29-4815-920C-2675B1D5A99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6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Animation…. Let kids discover points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590414-69F2-4261-9505-054F52FF96D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150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39E7B0-61D8-427D-91D3-3D4B330942D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489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162FA7-0BA4-4B2C-AB9E-88C2FE47A86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59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460" y="0"/>
            <a:ext cx="12188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map"/>
          <p:cNvSpPr>
            <a:spLocks noEditPoints="1"/>
          </p:cNvSpPr>
          <p:nvPr/>
        </p:nvSpPr>
        <p:spPr bwMode="auto">
          <a:xfrm>
            <a:off x="4473575" y="3175"/>
            <a:ext cx="7715250" cy="68580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6922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E2B2-DE4E-4BA1-912B-1371ABFD68D1}" type="datetime1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038601"/>
            <a:ext cx="3886200" cy="2133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32004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261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6C52-3045-4A40-BC5B-B47CC604D1C7}" type="datetime1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3575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A154-80F1-4270-938E-6F3AEBBE932B}" type="datetime1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1958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61604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5187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9495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7769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5123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4432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93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6D46-7563-4FD8-9BFE-159E148DD80B}" type="datetime1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39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551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9645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0119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1600201"/>
            <a:ext cx="2742486" cy="452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1600201"/>
            <a:ext cx="802431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434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456" y="2743200"/>
            <a:ext cx="87353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5986" y="1600201"/>
            <a:ext cx="538339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6846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41" y="1600201"/>
            <a:ext cx="538339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5986" y="1600201"/>
            <a:ext cx="5383398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441" y="6245225"/>
            <a:ext cx="2844059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4515" y="6245225"/>
            <a:ext cx="3859795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5325" y="6245225"/>
            <a:ext cx="2844059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D71C94C-287B-474E-8E52-DCBA7A6CBC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31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6600-3724-4CEC-BFC7-0AE817D459B4}" type="datetime1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2682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7B58-1A4E-4B21-A9B5-C9AA3D823795}" type="datetime1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4344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51B7-01A4-4352-97FE-5E82B521B575}" type="datetime1">
              <a:rPr lang="en-US" smtClean="0"/>
              <a:t>8/21/2019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8615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 3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27DA-3589-4EF0-81EF-EBECCCB5DD43}" type="datetime1">
              <a:rPr lang="en-US" smtClean="0"/>
              <a:t>8/21/2019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862253" y="2750600"/>
            <a:ext cx="3108959" cy="3421599"/>
          </a:xfrm>
        </p:spPr>
        <p:txBody>
          <a:bodyPr/>
          <a:lstStyle>
            <a:lvl1pPr marL="4572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5"/>
          </p:nvPr>
        </p:nvSpPr>
        <p:spPr>
          <a:xfrm>
            <a:off x="7862253" y="1828799"/>
            <a:ext cx="3108960" cy="8382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4539933" y="2750600"/>
            <a:ext cx="3108959" cy="3421599"/>
          </a:xfrm>
        </p:spPr>
        <p:txBody>
          <a:bodyPr/>
          <a:lstStyle>
            <a:lvl1pPr marL="4572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539933" y="1828799"/>
            <a:ext cx="3108960" cy="8382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1208836" y="2750600"/>
            <a:ext cx="3108959" cy="3421599"/>
          </a:xfrm>
        </p:spPr>
        <p:txBody>
          <a:bodyPr/>
          <a:lstStyle>
            <a:lvl1pPr marL="4572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8836" y="1828799"/>
            <a:ext cx="3108960" cy="8382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6182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pos="6911">
          <p15:clr>
            <a:srgbClr val="FBAE40"/>
          </p15:clr>
        </p15:guide>
        <p15:guide id="4" pos="76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950F-3D49-467F-A6E8-BE6F2F33AA40}" type="datetime1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1613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8C83-409A-47F2-A321-2CDE96EB4D0F}" type="datetime1">
              <a:rPr lang="en-US" smtClean="0"/>
              <a:t>8/21/2019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8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4E84-49BF-4F3A-985E-87C565C81281}" type="datetime1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038600"/>
            <a:ext cx="3886200" cy="2133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32004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195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5812B2-BD1B-4DB0-9BD9-F523FF02BE87}" type="datetime1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936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6" descr="template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456" y="2743200"/>
            <a:ext cx="8735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As the Moon Changes</a:t>
            </a:r>
          </a:p>
        </p:txBody>
      </p:sp>
    </p:spTree>
    <p:extLst>
      <p:ext uri="{BB962C8B-B14F-4D97-AF65-F5344CB8AC3E}">
        <p14:creationId xmlns:p14="http://schemas.microsoft.com/office/powerpoint/2010/main" val="222501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Gill Sans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Gill Sans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Gill Sans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bg1"/>
          </a:solidFill>
          <a:latin typeface="Goudy Old Style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bg1"/>
          </a:solidFill>
          <a:latin typeface="Goudy Old Style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bg1"/>
          </a:solidFill>
          <a:latin typeface="Goudy Old Style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bg1"/>
          </a:solidFill>
          <a:latin typeface="Goudy Old Style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bg1"/>
          </a:solidFill>
          <a:latin typeface="Goudy Old Style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-L6rEm0rnY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13Sr-H7TW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lpaperdev.com/stock/outer-space-stars-galaxies-new-hd-wallpaper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hyperlink" Target="http://www.redorbit.com/media/uploads/2004/10/6_e1845fd7cbce79e3af2bb1c39d6ffe632.jpg" TargetMode="Externa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CDVN7DCzY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12" y="1828799"/>
            <a:ext cx="10744201" cy="304800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C609B-DD87-41D7-8454-8BBE738E8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are we in the universe </a:t>
            </a:r>
            <a:br>
              <a:rPr lang="en-US" dirty="0"/>
            </a:br>
            <a:r>
              <a:rPr lang="en-US" dirty="0"/>
              <a:t>Stations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49B62E-DD11-4E25-BC6A-DBFC7567F8BB}"/>
              </a:ext>
            </a:extLst>
          </p:cNvPr>
          <p:cNvSpPr txBox="1"/>
          <p:nvPr/>
        </p:nvSpPr>
        <p:spPr>
          <a:xfrm>
            <a:off x="1141415" y="2417325"/>
            <a:ext cx="2743200" cy="387798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Tables 1 &amp; 4 – Technology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Use iPad or Kindle to watch Copernicus Brain Pop Video.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After watching video, take review quiz.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You must earn an 80% or better to move to the next station.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Raise your hand for Mrs. NeSmith to sign off before you move.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3F6354-B15D-43BA-BBF4-BFE7FB92FED7}"/>
              </a:ext>
            </a:extLst>
          </p:cNvPr>
          <p:cNvSpPr txBox="1"/>
          <p:nvPr/>
        </p:nvSpPr>
        <p:spPr>
          <a:xfrm>
            <a:off x="3884615" y="2425154"/>
            <a:ext cx="2743200" cy="375487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Tables 2 &amp; 5 – Investigation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Read pages 12 – 13 in your book.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Complete #14 (Visualize It!) On page 12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Complete #16 (Compare) on page 13.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Raise your hand for Mrs. NeSmith to sign off before you move.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DADD8A-FB80-4C38-B17D-05902D8394E8}"/>
              </a:ext>
            </a:extLst>
          </p:cNvPr>
          <p:cNvSpPr txBox="1"/>
          <p:nvPr/>
        </p:nvSpPr>
        <p:spPr>
          <a:xfrm>
            <a:off x="6627816" y="4030318"/>
            <a:ext cx="3886198" cy="20621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Tables 3 &amp; 6 – Analyze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Read the article in the bin. (CLASS  COPY,  DO NOT  WRITE  ON COPY)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Complete Observing the Solar System work sheet.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Raise your hand for Mrs. NeSmith to sign off before you move.</a:t>
            </a:r>
          </a:p>
        </p:txBody>
      </p:sp>
      <p:sp>
        <p:nvSpPr>
          <p:cNvPr id="19" name="Arrow: Curved Right 18">
            <a:extLst>
              <a:ext uri="{FF2B5EF4-FFF2-40B4-BE49-F238E27FC236}">
                <a16:creationId xmlns:a16="http://schemas.microsoft.com/office/drawing/2014/main" id="{418D26D6-B7D3-4878-9743-EFDA6DB5A423}"/>
              </a:ext>
            </a:extLst>
          </p:cNvPr>
          <p:cNvSpPr/>
          <p:nvPr/>
        </p:nvSpPr>
        <p:spPr>
          <a:xfrm rot="5400000">
            <a:off x="5411321" y="-1983910"/>
            <a:ext cx="1594782" cy="723900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1D4106-C4FB-4566-B366-CB8E15F69CF5}"/>
              </a:ext>
            </a:extLst>
          </p:cNvPr>
          <p:cNvSpPr txBox="1"/>
          <p:nvPr/>
        </p:nvSpPr>
        <p:spPr>
          <a:xfrm>
            <a:off x="1791955" y="1497635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As you move from station to station, use the information you use to compete the graphic organizer.</a:t>
            </a:r>
          </a:p>
        </p:txBody>
      </p:sp>
      <p:sp>
        <p:nvSpPr>
          <p:cNvPr id="16" name="Arrow: Curved Up 15">
            <a:extLst>
              <a:ext uri="{FF2B5EF4-FFF2-40B4-BE49-F238E27FC236}">
                <a16:creationId xmlns:a16="http://schemas.microsoft.com/office/drawing/2014/main" id="{9F379D31-87D6-4AAE-8A47-2CCCAE7CB9B5}"/>
              </a:ext>
            </a:extLst>
          </p:cNvPr>
          <p:cNvSpPr/>
          <p:nvPr/>
        </p:nvSpPr>
        <p:spPr>
          <a:xfrm>
            <a:off x="2741612" y="6325706"/>
            <a:ext cx="2057400" cy="43221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4A5DE037-7829-4250-B18D-D14037F5C897}"/>
              </a:ext>
            </a:extLst>
          </p:cNvPr>
          <p:cNvSpPr/>
          <p:nvPr/>
        </p:nvSpPr>
        <p:spPr>
          <a:xfrm>
            <a:off x="5364496" y="6248109"/>
            <a:ext cx="2482516" cy="53340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242F5E-9529-44E7-87CF-B704A0154D08}"/>
              </a:ext>
            </a:extLst>
          </p:cNvPr>
          <p:cNvSpPr txBox="1"/>
          <p:nvPr/>
        </p:nvSpPr>
        <p:spPr>
          <a:xfrm>
            <a:off x="6627815" y="2440811"/>
            <a:ext cx="3886199" cy="1477328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Table 7 – Vocabulary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Write definition AND picture of: heliocentric, solar system, geocentric, universe, Big Bang on an index card.</a:t>
            </a:r>
          </a:p>
        </p:txBody>
      </p:sp>
      <p:sp>
        <p:nvSpPr>
          <p:cNvPr id="12" name="Arrow: Curved Up 11">
            <a:extLst>
              <a:ext uri="{FF2B5EF4-FFF2-40B4-BE49-F238E27FC236}">
                <a16:creationId xmlns:a16="http://schemas.microsoft.com/office/drawing/2014/main" id="{E67FF56B-D4E3-49ED-8E99-EE5BDEA43D84}"/>
              </a:ext>
            </a:extLst>
          </p:cNvPr>
          <p:cNvSpPr/>
          <p:nvPr/>
        </p:nvSpPr>
        <p:spPr>
          <a:xfrm rot="16200000">
            <a:off x="9774094" y="4092721"/>
            <a:ext cx="2324526" cy="69228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2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C609B-DD87-41D7-8454-8BBE738E8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are we in the universe </a:t>
            </a:r>
            <a:br>
              <a:rPr lang="en-US" dirty="0"/>
            </a:br>
            <a:r>
              <a:rPr lang="en-US" dirty="0"/>
              <a:t>Stations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49B62E-DD11-4E25-BC6A-DBFC7567F8BB}"/>
              </a:ext>
            </a:extLst>
          </p:cNvPr>
          <p:cNvSpPr txBox="1"/>
          <p:nvPr/>
        </p:nvSpPr>
        <p:spPr>
          <a:xfrm>
            <a:off x="1827213" y="2432983"/>
            <a:ext cx="2743200" cy="387798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Tables 1 &amp; 4 – Technology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Use iPad or Kindle to watch Copernicus Brain Pop Video.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After watching video, take review quiz.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You must earn an 80% or better to move to the next station.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Raise your hand for Mrs. NeSmith to sign off before you move.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3F6354-B15D-43BA-BBF4-BFE7FB92FED7}"/>
              </a:ext>
            </a:extLst>
          </p:cNvPr>
          <p:cNvSpPr txBox="1"/>
          <p:nvPr/>
        </p:nvSpPr>
        <p:spPr>
          <a:xfrm>
            <a:off x="4570413" y="2417325"/>
            <a:ext cx="2743200" cy="375487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Tables 2 &amp; 5 – Investigation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Read pages 12 – 13 in your book.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Complete #14 (Visualize It!) On page 12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Complete #16 (Compare) on page 13.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Raise your hand for Mrs. NeSmith to sign off before you move.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DADD8A-FB80-4C38-B17D-05902D8394E8}"/>
              </a:ext>
            </a:extLst>
          </p:cNvPr>
          <p:cNvSpPr txBox="1"/>
          <p:nvPr/>
        </p:nvSpPr>
        <p:spPr>
          <a:xfrm>
            <a:off x="7289800" y="2417326"/>
            <a:ext cx="3071811" cy="26161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Tables 3 &amp; 6 – Analyze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Read the article in the bin. (CLASS  COPY,  DO NOT  WRITE  ON COPY)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Complete Observing the Solar System work sheet.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Raise your hand for Mrs. NeSmith to sign off before you move.</a:t>
            </a:r>
          </a:p>
        </p:txBody>
      </p:sp>
      <p:sp>
        <p:nvSpPr>
          <p:cNvPr id="19" name="Arrow: Curved Right 18">
            <a:extLst>
              <a:ext uri="{FF2B5EF4-FFF2-40B4-BE49-F238E27FC236}">
                <a16:creationId xmlns:a16="http://schemas.microsoft.com/office/drawing/2014/main" id="{418D26D6-B7D3-4878-9743-EFDA6DB5A423}"/>
              </a:ext>
            </a:extLst>
          </p:cNvPr>
          <p:cNvSpPr/>
          <p:nvPr/>
        </p:nvSpPr>
        <p:spPr>
          <a:xfrm rot="5400000">
            <a:off x="5411321" y="-1983910"/>
            <a:ext cx="1594782" cy="723900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1D4106-C4FB-4566-B366-CB8E15F69CF5}"/>
              </a:ext>
            </a:extLst>
          </p:cNvPr>
          <p:cNvSpPr txBox="1"/>
          <p:nvPr/>
        </p:nvSpPr>
        <p:spPr>
          <a:xfrm>
            <a:off x="2008187" y="152400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As you move from station to station, use the information you use to compete the graphic organizer.</a:t>
            </a:r>
          </a:p>
        </p:txBody>
      </p:sp>
      <p:sp>
        <p:nvSpPr>
          <p:cNvPr id="16" name="Arrow: Curved Up 15">
            <a:extLst>
              <a:ext uri="{FF2B5EF4-FFF2-40B4-BE49-F238E27FC236}">
                <a16:creationId xmlns:a16="http://schemas.microsoft.com/office/drawing/2014/main" id="{9F379D31-87D6-4AAE-8A47-2CCCAE7CB9B5}"/>
              </a:ext>
            </a:extLst>
          </p:cNvPr>
          <p:cNvSpPr/>
          <p:nvPr/>
        </p:nvSpPr>
        <p:spPr>
          <a:xfrm>
            <a:off x="3351212" y="6349584"/>
            <a:ext cx="2057400" cy="43221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4A5DE037-7829-4250-B18D-D14037F5C897}"/>
              </a:ext>
            </a:extLst>
          </p:cNvPr>
          <p:cNvSpPr/>
          <p:nvPr/>
        </p:nvSpPr>
        <p:spPr>
          <a:xfrm>
            <a:off x="6246812" y="6172200"/>
            <a:ext cx="2057400" cy="53340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242F5E-9529-44E7-87CF-B704A0154D08}"/>
              </a:ext>
            </a:extLst>
          </p:cNvPr>
          <p:cNvSpPr txBox="1"/>
          <p:nvPr/>
        </p:nvSpPr>
        <p:spPr>
          <a:xfrm>
            <a:off x="7342191" y="5033426"/>
            <a:ext cx="3047997" cy="1754326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Table 7 – Vocabulary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Write definition AND picture of: heliocentric, solar system, geocentric, universe, Big Bang on an index card.</a:t>
            </a:r>
          </a:p>
        </p:txBody>
      </p:sp>
    </p:spTree>
    <p:extLst>
      <p:ext uri="{BB962C8B-B14F-4D97-AF65-F5344CB8AC3E}">
        <p14:creationId xmlns:p14="http://schemas.microsoft.com/office/powerpoint/2010/main" val="290273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C85001-2684-404C-83F9-CFE2F79D4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6412" y="1981200"/>
            <a:ext cx="4708734" cy="4343400"/>
          </a:xfrm>
        </p:spPr>
        <p:txBody>
          <a:bodyPr>
            <a:normAutofit/>
          </a:bodyPr>
          <a:lstStyle/>
          <a:p>
            <a:r>
              <a:rPr lang="en-US" sz="3200" dirty="0"/>
              <a:t>B – Day</a:t>
            </a:r>
          </a:p>
          <a:p>
            <a:pPr lvl="1"/>
            <a:r>
              <a:rPr lang="en-US" sz="3200" dirty="0"/>
              <a:t>4</a:t>
            </a:r>
            <a:r>
              <a:rPr lang="en-US" sz="3200" baseline="30000" dirty="0"/>
              <a:t>th</a:t>
            </a:r>
            <a:r>
              <a:rPr lang="en-US" sz="3200" dirty="0"/>
              <a:t>  </a:t>
            </a:r>
          </a:p>
          <a:p>
            <a:pPr lvl="1"/>
            <a:r>
              <a:rPr lang="en-US" sz="3200" dirty="0"/>
              <a:t>5</a:t>
            </a:r>
            <a:r>
              <a:rPr lang="en-US" sz="3200" baseline="30000" dirty="0"/>
              <a:t>th</a:t>
            </a:r>
            <a:r>
              <a:rPr lang="en-US" sz="3200" dirty="0"/>
              <a:t>  / lunch</a:t>
            </a:r>
          </a:p>
          <a:p>
            <a:pPr lvl="1"/>
            <a:r>
              <a:rPr lang="en-US" sz="3200" dirty="0"/>
              <a:t>1</a:t>
            </a:r>
            <a:r>
              <a:rPr lang="en-US" sz="3200" baseline="30000" dirty="0"/>
              <a:t>st</a:t>
            </a:r>
            <a:endParaRPr lang="en-US" sz="3200" dirty="0"/>
          </a:p>
          <a:p>
            <a:pPr lvl="1"/>
            <a:r>
              <a:rPr lang="en-US" sz="3200" dirty="0"/>
              <a:t>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1D8BD-A6DE-4620-85E0-C03AF60F4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812" y="1828800"/>
            <a:ext cx="5410201" cy="4343400"/>
          </a:xfrm>
        </p:spPr>
        <p:txBody>
          <a:bodyPr>
            <a:noAutofit/>
          </a:bodyPr>
          <a:lstStyle/>
          <a:p>
            <a:r>
              <a:rPr lang="en-US" sz="3200" dirty="0"/>
              <a:t>Enter quietly</a:t>
            </a:r>
          </a:p>
          <a:p>
            <a:r>
              <a:rPr lang="en-US" sz="3200" dirty="0"/>
              <a:t>Take care morning business</a:t>
            </a:r>
          </a:p>
          <a:p>
            <a:pPr lvl="1"/>
            <a:r>
              <a:rPr lang="en-US" sz="3200" dirty="0"/>
              <a:t>Restroom</a:t>
            </a:r>
          </a:p>
          <a:p>
            <a:pPr lvl="1"/>
            <a:r>
              <a:rPr lang="en-US" sz="3200" dirty="0"/>
              <a:t>Book from Media Center</a:t>
            </a:r>
          </a:p>
          <a:p>
            <a:r>
              <a:rPr lang="en-US" sz="3200" dirty="0"/>
              <a:t>DANCE?</a:t>
            </a:r>
          </a:p>
          <a:p>
            <a:endParaRPr lang="en-US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1274C5-8D55-4B5F-9C7B-557B059F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Homeroom – Get CWP (creating writing Portfolio)</a:t>
            </a:r>
          </a:p>
        </p:txBody>
      </p:sp>
    </p:spTree>
    <p:extLst>
      <p:ext uri="{BB962C8B-B14F-4D97-AF65-F5344CB8AC3E}">
        <p14:creationId xmlns:p14="http://schemas.microsoft.com/office/powerpoint/2010/main" val="38100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DFECFB-8CA2-4DB3-8FB1-82A63BEFF8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https://www.youtube.com/watch?v=4-L6rEm0rnY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1CBEC-E189-4746-B3E9-7471563279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On the opposite side of your drawing, create a story that goes along with your drawing from yesterday.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B26C25-3E83-4671-95C4-5039F3FF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Memory?</a:t>
            </a:r>
          </a:p>
        </p:txBody>
      </p:sp>
    </p:spTree>
    <p:extLst>
      <p:ext uri="{BB962C8B-B14F-4D97-AF65-F5344CB8AC3E}">
        <p14:creationId xmlns:p14="http://schemas.microsoft.com/office/powerpoint/2010/main" val="267551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EA5C9-A073-42E6-8D0F-EC6622A36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7548" y="533400"/>
            <a:ext cx="3886200" cy="1295401"/>
          </a:xfrm>
        </p:spPr>
        <p:txBody>
          <a:bodyPr>
            <a:normAutofit lnSpcReduction="10000"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WARM UP – 8/21/19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150E8D-9ABF-4DA0-9B67-65DB99A8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2" y="2133600"/>
            <a:ext cx="4800599" cy="4381500"/>
          </a:xfrm>
        </p:spPr>
        <p:txBody>
          <a:bodyPr/>
          <a:lstStyle/>
          <a:p>
            <a:pPr marL="502920" indent="-457200"/>
            <a:r>
              <a:rPr lang="en-US" sz="2400" dirty="0"/>
              <a:t>Get out 3 ring binder</a:t>
            </a:r>
            <a:br>
              <a:rPr lang="en-US" sz="2400" dirty="0"/>
            </a:br>
            <a:r>
              <a:rPr lang="en-US" sz="2400" dirty="0"/>
              <a:t>Answer following question on SAME warm up page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1. </a:t>
            </a:r>
            <a:r>
              <a:rPr lang="en-US" sz="2400" b="1" i="1" dirty="0"/>
              <a:t>What evidence did Ptolemy have that supported </a:t>
            </a:r>
            <a:r>
              <a:rPr lang="en-US" sz="2400" b="1" i="1" dirty="0" err="1"/>
              <a:t>geocentrism</a:t>
            </a:r>
            <a:r>
              <a:rPr lang="en-US" sz="2400" b="1" i="1" dirty="0"/>
              <a:t>?</a:t>
            </a:r>
            <a:br>
              <a:rPr lang="en-US" sz="2400" b="1" i="1" dirty="0"/>
            </a:br>
            <a:br>
              <a:rPr lang="en-US" sz="2400" b="1" i="1" dirty="0"/>
            </a:br>
            <a:r>
              <a:rPr lang="en-US" sz="2400" b="1" i="1" dirty="0"/>
              <a:t>2. What evidence did Copernicus have that supported heliocentrism?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AA5C16E-F962-45AA-BCD5-A87834A6B9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290" b="7290"/>
          <a:stretch>
            <a:fillRect/>
          </a:stretch>
        </p:blipFill>
        <p:spPr>
          <a:xfrm>
            <a:off x="5377848" y="266700"/>
            <a:ext cx="6539442" cy="6362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67F0A6-C356-4A35-B3EB-D180ADE5DB36}"/>
              </a:ext>
            </a:extLst>
          </p:cNvPr>
          <p:cNvSpPr txBox="1"/>
          <p:nvPr/>
        </p:nvSpPr>
        <p:spPr>
          <a:xfrm>
            <a:off x="7999412" y="381000"/>
            <a:ext cx="2895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Warm ups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3AD710-94C1-439F-97B9-2F6DDD16D9CF}"/>
              </a:ext>
            </a:extLst>
          </p:cNvPr>
          <p:cNvSpPr txBox="1"/>
          <p:nvPr/>
        </p:nvSpPr>
        <p:spPr>
          <a:xfrm>
            <a:off x="6014746" y="726385"/>
            <a:ext cx="2895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Date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7556A4-F095-469F-9A8F-3D509695DA0E}"/>
              </a:ext>
            </a:extLst>
          </p:cNvPr>
          <p:cNvSpPr txBox="1"/>
          <p:nvPr/>
        </p:nvSpPr>
        <p:spPr>
          <a:xfrm>
            <a:off x="6014746" y="1616435"/>
            <a:ext cx="2895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Date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661189-65BA-4E81-B0D7-69D5480DA6FE}"/>
              </a:ext>
            </a:extLst>
          </p:cNvPr>
          <p:cNvSpPr txBox="1"/>
          <p:nvPr/>
        </p:nvSpPr>
        <p:spPr>
          <a:xfrm>
            <a:off x="6038100" y="2564803"/>
            <a:ext cx="2895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Date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DB455B-4D3E-47B0-AD21-20CCDF8D4F39}"/>
              </a:ext>
            </a:extLst>
          </p:cNvPr>
          <p:cNvCxnSpPr/>
          <p:nvPr/>
        </p:nvCxnSpPr>
        <p:spPr>
          <a:xfrm>
            <a:off x="6094412" y="1616435"/>
            <a:ext cx="533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858D12-46CC-472B-B8D0-A14D13C040F7}"/>
              </a:ext>
            </a:extLst>
          </p:cNvPr>
          <p:cNvCxnSpPr/>
          <p:nvPr/>
        </p:nvCxnSpPr>
        <p:spPr>
          <a:xfrm>
            <a:off x="6094412" y="2564803"/>
            <a:ext cx="533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2A21EA2-2EAA-415A-A140-D77E4274A55E}"/>
              </a:ext>
            </a:extLst>
          </p:cNvPr>
          <p:cNvCxnSpPr/>
          <p:nvPr/>
        </p:nvCxnSpPr>
        <p:spPr>
          <a:xfrm>
            <a:off x="6094412" y="3581400"/>
            <a:ext cx="533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65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9C671A-7F1F-4BD8-8D5F-344BA449F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 - Geocentric vs heliocentric model of the universe</a:t>
            </a:r>
          </a:p>
          <a:p>
            <a:pPr lvl="1"/>
            <a:r>
              <a:rPr lang="en-US" dirty="0">
                <a:hlinkClick r:id="rId2"/>
              </a:rPr>
              <a:t>Get out GO and edit based on video</a:t>
            </a:r>
          </a:p>
          <a:p>
            <a:pPr lvl="1"/>
            <a:r>
              <a:rPr lang="en-US" sz="2200" dirty="0">
                <a:hlinkClick r:id="rId2"/>
              </a:rPr>
              <a:t>https://www.youtube.com/watch?v=S13Sr-H7TWI</a:t>
            </a:r>
            <a:endParaRPr lang="en-US" sz="2200" dirty="0"/>
          </a:p>
          <a:p>
            <a:r>
              <a:rPr lang="en-US" dirty="0"/>
              <a:t>Self grade </a:t>
            </a:r>
            <a:r>
              <a:rPr lang="en-US" dirty="0" err="1"/>
              <a:t>Helio</a:t>
            </a:r>
            <a:r>
              <a:rPr lang="en-US" dirty="0"/>
              <a:t> / Geo graphic organizers</a:t>
            </a:r>
          </a:p>
          <a:p>
            <a:pPr lvl="1"/>
            <a:r>
              <a:rPr lang="en-US" sz="2200" dirty="0"/>
              <a:t>Turn in for a grade</a:t>
            </a:r>
          </a:p>
          <a:p>
            <a:r>
              <a:rPr lang="en-US" dirty="0"/>
              <a:t>Notes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7816755-A044-4C16-AE55-D4B03A776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Todays Agenda</a:t>
            </a:r>
          </a:p>
        </p:txBody>
      </p:sp>
    </p:spTree>
    <p:extLst>
      <p:ext uri="{BB962C8B-B14F-4D97-AF65-F5344CB8AC3E}">
        <p14:creationId xmlns:p14="http://schemas.microsoft.com/office/powerpoint/2010/main" val="378557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68732"/>
            <a:ext cx="9982200" cy="683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2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7611" y="174723"/>
            <a:ext cx="9829801" cy="665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2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Notebook Paper Leaf Cartoon Loose Writing Piece Sheet Nexxuz Loosele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914400"/>
            <a:ext cx="446881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5" descr="geocentr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1560513"/>
            <a:ext cx="1789112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812" y="1520825"/>
            <a:ext cx="203835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>
            <a:stCxn id="61442" idx="0"/>
            <a:endCxn id="61442" idx="2"/>
          </p:cNvCxnSpPr>
          <p:nvPr/>
        </p:nvCxnSpPr>
        <p:spPr>
          <a:xfrm>
            <a:off x="8308975" y="914400"/>
            <a:ext cx="0" cy="579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4611" y="1520825"/>
            <a:ext cx="4251325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latin typeface="Comic Sans MS" panose="030F0702030302020204" pitchFamily="66" charset="0"/>
              </a:rPr>
              <a:t>Create the following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: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In the NOTES section of your binder, fold the paper in half.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Glue diagram with earth in middle on left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Glue diagram with sun in the middle on right.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9136" y="685801"/>
            <a:ext cx="4222276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Get out your 3 ring binder!</a:t>
            </a:r>
          </a:p>
        </p:txBody>
      </p:sp>
    </p:spTree>
    <p:extLst>
      <p:ext uri="{BB962C8B-B14F-4D97-AF65-F5344CB8AC3E}">
        <p14:creationId xmlns:p14="http://schemas.microsoft.com/office/powerpoint/2010/main" val="2626141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24653" y="1139032"/>
            <a:ext cx="4469910" cy="159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US" altLang="en-US" sz="4000" dirty="0">
                <a:solidFill>
                  <a:srgbClr val="FF0000"/>
                </a:solidFill>
              </a:rPr>
              <a:t>“Geo” </a:t>
            </a:r>
            <a:r>
              <a:rPr lang="en-US" altLang="en-US" dirty="0">
                <a:solidFill>
                  <a:srgbClr val="FF0000"/>
                </a:solidFill>
              </a:rPr>
              <a:t>means </a:t>
            </a:r>
            <a:r>
              <a:rPr lang="en-US" altLang="en-US" u="sng" dirty="0">
                <a:solidFill>
                  <a:srgbClr val="FF0000"/>
                </a:solidFill>
              </a:rPr>
              <a:t>Earth</a:t>
            </a:r>
            <a:r>
              <a:rPr lang="en-US" altLang="en-US" dirty="0">
                <a:solidFill>
                  <a:srgbClr val="FF0000"/>
                </a:solidFill>
              </a:rPr>
              <a:t> “centric means center</a:t>
            </a:r>
          </a:p>
          <a:p>
            <a:pPr marL="0" indent="0" eaLnBrk="1" hangingPunct="1"/>
            <a:r>
              <a:rPr lang="en-US" altLang="en-US" dirty="0"/>
              <a:t>	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906787" y="1295400"/>
            <a:ext cx="430242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US" altLang="en-US" sz="3200" dirty="0">
                <a:solidFill>
                  <a:srgbClr val="FF0000"/>
                </a:solidFill>
              </a:rPr>
              <a:t>“</a:t>
            </a:r>
            <a:r>
              <a:rPr lang="en-US" altLang="en-US" sz="3200" dirty="0" err="1">
                <a:solidFill>
                  <a:srgbClr val="FF0000"/>
                </a:solidFill>
              </a:rPr>
              <a:t>Helio</a:t>
            </a:r>
            <a:r>
              <a:rPr lang="en-US" altLang="en-US" sz="3200" dirty="0">
                <a:solidFill>
                  <a:srgbClr val="FF0000"/>
                </a:solidFill>
              </a:rPr>
              <a:t>” </a:t>
            </a:r>
            <a:r>
              <a:rPr lang="en-US" altLang="en-US" dirty="0">
                <a:solidFill>
                  <a:srgbClr val="FF0000"/>
                </a:solidFill>
              </a:rPr>
              <a:t>means </a:t>
            </a:r>
            <a:r>
              <a:rPr lang="en-US" altLang="en-US" u="sng" dirty="0">
                <a:solidFill>
                  <a:srgbClr val="FF0000"/>
                </a:solidFill>
              </a:rPr>
              <a:t>sun</a:t>
            </a:r>
          </a:p>
          <a:p>
            <a:pPr marL="0" indent="0" eaLnBrk="1" hangingPunct="1"/>
            <a:r>
              <a:rPr lang="en-US" altLang="en-US" dirty="0">
                <a:solidFill>
                  <a:srgbClr val="FF0000"/>
                </a:solidFill>
              </a:rPr>
              <a:t>“centric means center</a:t>
            </a:r>
          </a:p>
        </p:txBody>
      </p:sp>
      <p:pic>
        <p:nvPicPr>
          <p:cNvPr id="3077" name="Picture 5" descr="geocentr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9" y="2384926"/>
            <a:ext cx="4343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3212" y="1208087"/>
            <a:ext cx="4525595" cy="1089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37212" y="1196976"/>
            <a:ext cx="4419600" cy="116522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70953" y="-120130"/>
            <a:ext cx="49552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900" cmpd="sng">
                  <a:solidFill>
                    <a:srgbClr val="00CC9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00CC99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00CC9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</a:rPr>
              <a:t>Object at center</a:t>
            </a:r>
          </a:p>
        </p:txBody>
      </p:sp>
      <p:sp>
        <p:nvSpPr>
          <p:cNvPr id="8" name="Down Arrow 7"/>
          <p:cNvSpPr/>
          <p:nvPr/>
        </p:nvSpPr>
        <p:spPr>
          <a:xfrm rot="19059464">
            <a:off x="8866266" y="440355"/>
            <a:ext cx="268287" cy="7096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0000"/>
              </a:solidFill>
              <a:latin typeface="Gill Sans MT"/>
            </a:endParaRPr>
          </a:p>
        </p:txBody>
      </p:sp>
      <p:sp>
        <p:nvSpPr>
          <p:cNvPr id="13" name="Down Arrow 12"/>
          <p:cNvSpPr/>
          <p:nvPr/>
        </p:nvSpPr>
        <p:spPr>
          <a:xfrm rot="1977070">
            <a:off x="2961449" y="546626"/>
            <a:ext cx="260350" cy="6302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0000"/>
              </a:solidFill>
              <a:latin typeface="Gill Sans MT"/>
            </a:endParaRPr>
          </a:p>
        </p:txBody>
      </p:sp>
      <p:pic>
        <p:nvPicPr>
          <p:cNvPr id="6247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2537326"/>
            <a:ext cx="44148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1947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3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5242558" cy="3428999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How has technology affected discovery?</a:t>
            </a:r>
          </a:p>
          <a:p>
            <a:pPr lvl="1"/>
            <a:r>
              <a:rPr lang="en-US" sz="3000" dirty="0"/>
              <a:t>Give one example</a:t>
            </a:r>
          </a:p>
          <a:p>
            <a:pPr lvl="1"/>
            <a:r>
              <a:rPr lang="en-US" sz="3000" dirty="0"/>
              <a:t>EXPLAIN how it has affected discovery</a:t>
            </a:r>
          </a:p>
          <a:p>
            <a:pPr lvl="1"/>
            <a:r>
              <a:rPr lang="en-US" sz="3000" dirty="0"/>
              <a:t>What do you think technology can do in the future/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Do next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Get out IAN.</a:t>
            </a:r>
          </a:p>
          <a:p>
            <a:r>
              <a:rPr lang="en-US" sz="3200" dirty="0"/>
              <a:t>Put correct header on left side of paper.</a:t>
            </a:r>
          </a:p>
          <a:p>
            <a:pPr lvl="1"/>
            <a:r>
              <a:rPr lang="en-US" sz="3000" dirty="0"/>
              <a:t>Use notes above board if needed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Do now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August 14, 2017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83333" y="655004"/>
            <a:ext cx="1981200" cy="10895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/>
              <a:t>ESSAY?</a:t>
            </a:r>
          </a:p>
          <a:p>
            <a:pPr>
              <a:lnSpc>
                <a:spcPct val="90000"/>
              </a:lnSpc>
            </a:pPr>
            <a:r>
              <a:rPr lang="en-US" sz="3600" b="1" dirty="0"/>
              <a:t>FORMS?</a:t>
            </a:r>
          </a:p>
        </p:txBody>
      </p:sp>
    </p:spTree>
    <p:extLst>
      <p:ext uri="{BB962C8B-B14F-4D97-AF65-F5344CB8AC3E}">
        <p14:creationId xmlns:p14="http://schemas.microsoft.com/office/powerpoint/2010/main" val="292699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0612" y="114300"/>
            <a:ext cx="716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accent3"/>
                </a:solidFill>
                <a:latin typeface="Kristen ITC" pitchFamily="66" charset="0"/>
              </a:rPr>
              <a:t>Geocentric Theory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5612" y="1371600"/>
            <a:ext cx="5105400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</a:pPr>
            <a:r>
              <a:rPr lang="en-US" altLang="en-US" sz="4400" dirty="0">
                <a:solidFill>
                  <a:srgbClr val="FFFF00"/>
                </a:solidFill>
              </a:rPr>
              <a:t>Aristotle</a:t>
            </a:r>
            <a:r>
              <a:rPr lang="en-US" altLang="en-US" sz="4400" dirty="0"/>
              <a:t> </a:t>
            </a:r>
            <a:r>
              <a:rPr lang="en-US" altLang="en-US" sz="3200" dirty="0"/>
              <a:t>was the first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en-US" sz="3200" dirty="0"/>
              <a:t> to believe and </a:t>
            </a:r>
            <a:r>
              <a:rPr lang="en-US" altLang="en-US" sz="3200" u="sng" dirty="0">
                <a:solidFill>
                  <a:srgbClr val="FFFF00"/>
                </a:solidFill>
              </a:rPr>
              <a:t>support </a:t>
            </a:r>
            <a:r>
              <a:rPr lang="en-US" altLang="en-US" sz="3200" dirty="0"/>
              <a:t>the </a:t>
            </a:r>
            <a:r>
              <a:rPr lang="en-US" altLang="en-US" sz="3200" u="sng" dirty="0"/>
              <a:t>geocentric</a:t>
            </a:r>
            <a:r>
              <a:rPr lang="en-US" altLang="en-US" sz="3200" dirty="0"/>
              <a:t> theory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en-US" sz="3200" dirty="0"/>
          </a:p>
          <a:p>
            <a:pPr marL="0" indent="0" eaLnBrk="1" hangingPunct="1">
              <a:lnSpc>
                <a:spcPct val="90000"/>
              </a:lnSpc>
            </a:pPr>
            <a:r>
              <a:rPr lang="en-US" altLang="en-US" sz="3200" i="1" u="sng" dirty="0">
                <a:solidFill>
                  <a:srgbClr val="FFFF00"/>
                </a:solidFill>
              </a:rPr>
              <a:t>Evidence: (Proof)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en-US" sz="3200" i="1" u="sng" dirty="0"/>
              <a:t>a. </a:t>
            </a:r>
            <a:r>
              <a:rPr lang="en-US" altLang="en-US" sz="3200" dirty="0"/>
              <a:t>The </a:t>
            </a:r>
            <a:r>
              <a:rPr lang="en-US" altLang="en-US" sz="4400" u="sng" dirty="0">
                <a:solidFill>
                  <a:srgbClr val="FFFF00"/>
                </a:solidFill>
              </a:rPr>
              <a:t>church</a:t>
            </a:r>
            <a:r>
              <a:rPr lang="en-US" altLang="en-US" sz="3200" dirty="0"/>
              <a:t> supported this theory</a:t>
            </a:r>
          </a:p>
        </p:txBody>
      </p:sp>
      <p:pic>
        <p:nvPicPr>
          <p:cNvPr id="10245" name="Picture 5" descr="geocentr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2" y="2057400"/>
            <a:ext cx="441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55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25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ter Space Stars Galaxies New Hd Wallpaper">
            <a:hlinkClick r:id="rId3" tooltip="Outer Space Stars Galaxies New Hd Wallpaper"/>
          </p:cNvPr>
          <p:cNvPicPr>
            <a:picLocks noChangeAspect="1" noChangeArrowheads="1"/>
          </p:cNvPicPr>
          <p:nvPr/>
        </p:nvPicPr>
        <p:blipFill>
          <a:blip r:embed="rId4" cstate="print">
            <a:lum bright="-14000"/>
          </a:blip>
          <a:srcRect/>
          <a:stretch>
            <a:fillRect/>
          </a:stretch>
        </p:blipFill>
        <p:spPr bwMode="auto">
          <a:xfrm>
            <a:off x="1522412" y="1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6812" y="-76200"/>
            <a:ext cx="7467600" cy="1089025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Geocentric Model</a:t>
            </a:r>
          </a:p>
        </p:txBody>
      </p:sp>
      <p:pic>
        <p:nvPicPr>
          <p:cNvPr id="33794" name="Picture 2" descr="http://www.redorbit.com/media/uploads/2004/10/6_e1845fd7cbce79e3af2bb1c39d6ffe63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8212" y="838200"/>
            <a:ext cx="7848600" cy="588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7162" y="228600"/>
            <a:ext cx="92392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accent3"/>
                </a:solidFill>
                <a:latin typeface="Kristen ITC" pitchFamily="66" charset="0"/>
              </a:rPr>
              <a:t>Geocentric: Model</a:t>
            </a:r>
            <a:endParaRPr lang="en-US" altLang="en-US" sz="60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79412" y="1524000"/>
            <a:ext cx="5029200" cy="6629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altLang="en-US" sz="5400" u="sng" dirty="0">
                <a:solidFill>
                  <a:srgbClr val="FFFF00"/>
                </a:solidFill>
                <a:latin typeface="Comic Sans MS" panose="030F0702030302020204" pitchFamily="66" charset="0"/>
              </a:rPr>
              <a:t>Ptolemy</a:t>
            </a:r>
            <a:r>
              <a:rPr lang="en-US" altLang="en-US" sz="3200" dirty="0">
                <a:latin typeface="Comic Sans MS" panose="030F0702030302020204" pitchFamily="66" charset="0"/>
              </a:rPr>
              <a:t> : </a:t>
            </a:r>
          </a:p>
          <a:p>
            <a:pPr marL="457200" indent="-45720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3200" dirty="0">
                <a:latin typeface="Comic Sans MS" panose="030F0702030302020204" pitchFamily="66" charset="0"/>
              </a:rPr>
              <a:t>Astronomer who believed the </a:t>
            </a:r>
            <a:r>
              <a:rPr lang="en-US" altLang="en-US" sz="3200" u="sng" dirty="0">
                <a:latin typeface="Comic Sans MS" panose="030F0702030302020204" pitchFamily="66" charset="0"/>
              </a:rPr>
              <a:t>Earth </a:t>
            </a:r>
            <a:r>
              <a:rPr lang="en-US" altLang="en-US" sz="3200" dirty="0">
                <a:latin typeface="Comic Sans MS" panose="030F0702030302020204" pitchFamily="66" charset="0"/>
              </a:rPr>
              <a:t>was at the center of the universe.</a:t>
            </a:r>
          </a:p>
          <a:p>
            <a:pPr marL="457200" indent="-45720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3200" dirty="0">
                <a:latin typeface="Comic Sans MS" panose="030F0702030302020204" pitchFamily="66" charset="0"/>
              </a:rPr>
              <a:t>Created epicycles in </a:t>
            </a:r>
            <a:r>
              <a:rPr lang="en-US" altLang="en-US" sz="3200" u="sng" dirty="0">
                <a:latin typeface="Comic Sans MS" panose="030F0702030302020204" pitchFamily="66" charset="0"/>
              </a:rPr>
              <a:t>orbits</a:t>
            </a:r>
            <a:r>
              <a:rPr lang="en-US" altLang="en-US" sz="3200" dirty="0">
                <a:latin typeface="Comic Sans MS" panose="030F0702030302020204" pitchFamily="66" charset="0"/>
              </a:rPr>
              <a:t> to explain planets erratic patterns.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altLang="en-US" sz="3200" dirty="0"/>
          </a:p>
        </p:txBody>
      </p:sp>
      <p:pic>
        <p:nvPicPr>
          <p:cNvPr id="11268" name="Picture 4" descr="AACHCJU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2" y="1600200"/>
            <a:ext cx="4572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0361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cienceblogs.com/startswithabang/files/2010/09/image00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1907971"/>
            <a:ext cx="5002214" cy="386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455612" y="1371600"/>
            <a:ext cx="4267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FFFF66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Ptolemy</a:t>
            </a:r>
            <a:r>
              <a:rPr lang="ja-JP" altLang="en-US" sz="4000" dirty="0">
                <a:solidFill>
                  <a:srgbClr val="FFFF66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’</a:t>
            </a:r>
            <a:r>
              <a:rPr lang="en-US" altLang="ja-JP" sz="4000" dirty="0">
                <a:solidFill>
                  <a:srgbClr val="FFFF66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s system provided the </a:t>
            </a:r>
            <a:r>
              <a:rPr lang="en-US" altLang="ja-JP" sz="4000" u="sng" dirty="0">
                <a:solidFill>
                  <a:srgbClr val="FFFF66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first</a:t>
            </a:r>
            <a:r>
              <a:rPr lang="en-US" altLang="ja-JP" sz="4000" dirty="0">
                <a:solidFill>
                  <a:srgbClr val="FFFF66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 framework for all discussion of the </a:t>
            </a:r>
            <a:r>
              <a:rPr lang="en-US" altLang="ja-JP" sz="4000" u="sng" dirty="0">
                <a:solidFill>
                  <a:srgbClr val="FFFF66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universe</a:t>
            </a:r>
            <a:r>
              <a:rPr lang="en-US" altLang="ja-JP" sz="4000" dirty="0">
                <a:solidFill>
                  <a:srgbClr val="FFFF66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 for nearly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4000" dirty="0">
                <a:solidFill>
                  <a:srgbClr val="FFFF66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1500 years!!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4000" dirty="0">
              <a:solidFill>
                <a:srgbClr val="FFFF66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4000" dirty="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68612" name="AutoShape 4" descr="data:image/jpeg;base64,/9j/4AAQSkZJRgABAQEAYABgAAD/2wBDAAoHBwkHBgoJCAkLCwoMDxkQDw4ODx4WFxIZJCAmJSMgIyIoLTkwKCo2KyIjMkQyNjs9QEBAJjBGS0U+Sjk/QD3/2wBDAQsLCw8NDx0QEB09KSMpPT09PT09PT09PT09PT09PT09PT09PT09PT09PT09PT09PT09PT09PT09PT09PT09PT3/wAARCACoAL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Ok70tJSERvcxpcxW7EiSUMyjHUDGf51J1rl7rw5Ibq4aG1h8hpU2qWPmFRjdtb+EHLcdT7cV0scSwRqiAKiAKAOwFJN9TScYxS5XckpKrz3qQv5SAy3JXcsKkZI9T6D3NQPp73206jJvQEn7PESI8dg3d/x49qZmSHUoyWW2V7mQdoRkfix+UfnRtv7gDc0Nsvoo8xvzOB+hqykaQxrHEioijCqowAPYVFPe28D7JJVEn/PNfmf/AL5HNMZC+kxzh1u5p7lHyGSSTCEehVcAj6in2mk2NgqrZ2kMIU5UImMU1b65lx5FhMARkNOyxj8uW/SlP9oO3H2SMf8AAnI/lQBcqpd6XZX6ut1awzB/vb1zmlKX3/Pzbf8AgO3/AMXTcagh/wCXWQenzIT/ADxQA1dKjhC/ZZ7i3VQAqxyZQD0CtkAfQU/bfRfdeK4X0YeW35jI/QU03lxCD51jKQBktCwkH5cN+lR3WvaZYWz3N7fQ20SEBjM2wgnoMHnNAEyajHkJco9q57SjA/Bh8p/OrfWoIZrXUrJJoXiubadMqy4ZHU/oarpp7WWTp8mxCc+RISY/+A90/Dj2oAv4rC17Urq1KQRtBbpIdyXDykfdwSu3Hfgfia1Le8SZhFIDFcBdzQuRkD1HqPcVI1tDJKsrRo0iqVViMkA9RSauioSUXdog0y6mvrGO4mhSHzAGVVfd8pHGeBg+1XKjggjtoUhhRUjQYVVGABWTrep3VoyQQJFF5pGy5llCqMckHg4J6fjSvZajUeeVom1RVPTL2TULJLmS3MAkG5FL7iV7H2+lXKZDTTswoqBr+0jYo91ArKcEGQAg/nRRcfK+xFqGq2umwSSTzRh0TcIt4Dt6AA+pqW3vILxd1vNHIBjOxw2MjIzjpVXU9NkvZrV4ZUhaGTeZQgLjggAZ46nvTtIsDptgsDGNn3MWdFxuyeCffGKWty2ocl+pe71TuJp55WtrP5eCJLjgiI9gAfvN7dB39CTXDzXX2S1YfL/x8SBuYhjIAH945/Ac+mbMcaRRqkahVUYAFUZDbe1jtVIjHLHLMTlmPqT3ptzeR27CMBpJmGVijGWI9fQD3OBUL3b3U0lvYsuY2KTTdREcdF4wzdOOg7+hsQW0dspEYOWOWZjlmPqT3oGV/s9zdgG5mMK/88oHI/N+p/DFWLe0htYtlvEkS5yQgxk9yfWpGdY42dyFRRlmY4AHqTVQX73H/HjAZVIBE0h2R49j1b8Bj3oAuUvTmqZtbmUZnvHXP8MChB+Zyf1FH9lWbEGSHzSO8ztIf/HiaALe9SPvD86UcjNVf7Msv+fO3/79L/hTTpVmGLJAsbesZKH8xigC3muU+I/h6z8Q+F2W8nmgFq4nSSJA5BwVxtJGc7vUV0H2SaLJt7uUeiTfvF/X5v1qjrC3dzp0lpPD5aykKbiHMgRQQSSuMg8cdR70J2d0BU0LT7bwnoNtYWWpQzQQIeLiVV3kliSGH3ckNxyOD6Vp2+vWFxK0DXCRXCIZGikYAhQdpbOcEZIGQe9Y/wDwjEb3FpdaXfM8Xn7mctGwSP8Af/c+QgndORz2HqOZH8C2Bj2w3N5bhW3RGFlBiwysoU7c8bAOeoJznjABtN9j1JcJLFKYyGDROC0Z7EEdOh/WiCaaGUW9382QBHPwBKccggdG/Q9u4GboenQeGIP7PYqEnuHaKbaB5hcltpwAAQSQB3HT0G3JEk0bJINynqKAH5qCeyt7mZJZ4kkaMELvGQM9ePwqKG4eG5+y3JHzf6iQtzKAMkEf3h+o59QLlIE2tiK2t47SBIYVCRoMKo7VKaKKAbuc/rGhT39751t9lRdoDb1bcx9Tj8PyoroMiipcEzaNecVYKrXtw0MYSHYbmXKxK3Qn1PsByf8A69Waz9Pf7dI9+QwRsxwZPHlg/ex/tEZ+gWrMSza2y2kAjUljyzu3V2PVj9TVe7d7qRrK2keM4/fTRkZiHHyj0Yg/gOfTM95cG3hHlgNNI2yJT0LH19gMk+wpba3FtEEUljkszN1dj1J/z7UAOtraGzt0gt41jjQYVV6Co7q8W22ptMkz/chQjc3IyeewyMntReXf2aNdi+ZPISkUecbmxnk9hxye1MsbLyMzTsst5IoEswXG7HQAdlGTgfickk0ANWxa4Ky6gVkcEERDmJD7A/ePufwAqxc3UFnAZrmVIoxwWdsD2H/1qhuLt/ONtaoHnwCSwOyMHux7/wC6OT7Dmlg09I5BPOxuLgdJZAMr2wo6KPp+OaAGm8uJt32W0YjOA9w3lqfoMFv0FAhvm5e7iQ+kcOf1JNSzXsEEnls+6U9IkG5z+A/meKj+03UnMVkVX1mlCH8hu/XFAB9jn/6CN1/3zF/8RWfZ6o10GaC+AiwxSS4hUJIFJViCCDwRz0+lQpqcjeJJtO8s74reO48zdydzuu3Hts/WqV74T+1XM0832lZJ0kid7ZoSSrqykspQZOD97k8AetedgMw+uOacHHlt+P6+RUocpvJqMoLLJCk2w/M1rIJCBnGSpwex6Z6Vat7uC7UtbypIFOG2nlT6EdQfrWPo2l2NpqMtxDcStcyLIJI5UCMd0rSk4wCcF2Hpj861rixiuH81cxz4wJo+HA7DPcexyK9EkZJZATGe2byZjy2PuSdfvL369Rz/ACp1teea7QzJ5VwvJjJzuH95T3Xkc/mBTIrmWKRLe92+Y+QkqA7JMD/x0+xPPb0El3ZpdKhPyyxEtFKB80bYxkf4dD3oAfdW0V3bPBcRiSKQYZT3qvaO9tItncO8hC5imkIzKOflP+0AOfUc+uH2VzJKGhuVVbqIDzAgO056Muexx+HTtUtzbLcwlCSpyGVh1VhyCP8APtQAlzbrdQmMkqcgqw6qw6EfQ02zuGljKTbRcRELMqnjOOo9j1FFpcG4iIkXZNG2yRcdGHp7HqPY1DqDfY5Y74ZKLiOcA/wE/e/4CTn6FqALc88dvH5k0iRoDjc7YHtVKy1uzvZZI45ow4lMaKXGZMDqvqDz+VW7mIz2ssYCFmUgb1yue2R6ZrP03RXsLlJHuDOFgEI3oAUweNpHbk9cnpyal3uaRUOV33NbIorKv/tq3J8nUbaCMgEJLECR+OaKLgqd1e/5/wCRZ1JiYVt1YB7lvKH0Iyx/BQasxIkUaxxoFRAFVR0AHAFVVIn1ZyRlbeMKOP4m5P6BfzqW9ma3spJIxmQDCDHVjwv6kVRmRW+Lu9luWHyxEwxZHofnI+pGP+A1bd1iQvIwVFGWYnAAHUmo7WBLW2jgjztjUKCTknHc1Bfj7RLDZYBWQl5gRkGNeo/EkD3GaAMDwvBrouNR1DxBKjxyL/ou3G5EyScAfdBG3jrwPSqE2uaxbR6RBLLL9oXMc0hgLLPlBsmZQMhRuGeR82f7tdtcTpa28k8pIjjUu5AzwBk1BYROImuZlKXFxh5FJyU44TPsOPrk96SVlYuc+eXNa3oc3pfia+lt4ZBpYigecROCXaQEqjMxBAyBuYE9tpPPOOiDz37MI90FryPMzh5fdf7q+/U9sDBKMDqF1sD/AOiwsRJg581/7p/2R39Tx0BzeFMgjgtoraPy4UCL3x3PqT3P1pl5c/ZLdpPLaRhgLGuMux4AGeOTRPeJFMIEBlnYZEadQPUn+EcdT+GaztRhv3SK6kmCLbv5nk28W99u1lOCwOWAbIwB075oAgbVL8a3d2aw2zPb2cd3tUEl9zSLsDeo2dcc56ClsvEkstpaTXli1qs80kLlnx5ZVWYEgjPIUj6/Wo11CzbWJ7M3k4jhtIrr7T9sOG3s6429ONmfxxinRaZNf2crXGJoLiYXAguY/Lb5duwkrgg/IDyO+DRZAWLnWdLaCOPU5I4pWwPKbJKvtyVU45I9uRx0yKhHiKysxExvkntJAQkmSXGODn++OV6fNyDyOadDo+lS6i8jW7wXpm+0shkYZcLtLrzgjB5xxzyM05fB2kLEYhBJsaMxlTPIQVO3IxnvsX8qANdkjuIcHDxuOx4IqvbyyRTm1uXDPy0T9N6+nX7w7+uQfXDIo/7MmSFTts3wkSk/6psYCj/ZOOPf6ip7y2+1QAIdssbCSJvRh0/A8g+xNADb2B2CT26g3EOSg/vg/eT8cfmAe1SwTpcwpNC25HGQaZZXIvrSOcIyFhyjdUYcFT7ggj8Khtx9n1Ga3wFjlBnjwOM5w4/Mg/8AAjQAtxi1vY7kDCykQy4HqfkP4E4/4F7VakjWWNkkUMjgqykcEHqK5Y+KEe1mt9XjMUzogMEK/PEHbaGzuIZd2MOvGc5xU1t42sn0qK6nhuVcpmRAikqwjSRu/pIP84yAbenuVha3ZsyW7eUfpgFT+KkVa59a4X+0tZv/AIlWAsZjbaUYZluYZo1BkeFtrjIzk5dMHIGM+hFd1Q0AFQ3UUUtFIChpLieCa6Vw63EzurA5BUHapHttUH8aW9XzbyyhKggSGZgfRV4/8eZafpVoLDSbW1VSohiVApOcYpMl9Y9o7f8AIs3/ANjTAuf0qnanzby6nPOGEK8dlGT/AOPMfyFXPrVPSstpsUneXdKQe25i39aAG33764tbXJxI5kcDuqYP5bioqW9naC0Zo+ZmwkYP98nA/Xn6A0yP59XnJ58uJFH/AAIkn+Q/Ki5HmahZxH7o3yn6qAB/6Hn8KAMa71ifRbm4sY443QWu6yYgjzJwrMyuc9wA+eOA/pVVfHsDabBJFbzySzxuVmEYEOUUmQ8tnC7WO3r09a6k28Lby0MZLjDkoDu4xz68cVQtNPtTq1zOttbr5AWJCsagglcsc/QqPoKAMxfFNhpquJre480osrvmJmlBilkDZD/3YWGO2Rjjmr8PiWGR5I5Lae3ljJ/dzFcnhShwpYkNu4xnoc4xVm6stOtLNmaxtzGi7VQQrzk4CgY7lsfjS6fpcdk8lxIFa7mGJJMDhR0RfRFycD8TyTQBzunat9u1Um4sZ7a7FpHd+asasoDtIoyuN2Pk69eT0xmum0+/i1GyiuISPnUFl7oSM4I6g/WscajYS6/Pp584Qx28dwXVm8ly7uuCMYA+TOc4OT71sXdmZ9k0DmK4j5RweGH91vVT+nUYNAElxbLOg52yLkxyY5Q+o/zzSWc7yxlJwFniO2QDgH0Yc9D1H5dqda3C3VskygqG/hPVSDgg+4IIqCfMWpW0gxiYNC3uQCy/lhvzoAsXMCXMDwyZ2uMZHUHsR7g80yynae1RpMeaMpJjpuBw34ZFTjmqttlNRu4x91tkoHoSCD/6D/OgBsBEGpXEOTiVROo7D+FgPxAP4mlv/wB0ILjP+plXP+63yn+efwouhsvrKTnl3jP0Kk/zQVJqEfm6dcoOrRMBxnBwcUAQf2FpWR/xLbPK9D5K8dD6ew/IVTttD0sXl7C2m2WN6yKPIU/Ky49PVW4rYhfzII367lB49xVYErrJB4EluMe+1jn/ANCH50AV7+xtbYwXkNvBHLFcBi4QA4kYLJzjPOcn1IHpWjL5nlN5QUyY+UOcDPbOO1V9VXdpl0ccrGzr9RyP1Aq1nOCO9AHFXd7PfXMjy60LBo2MRgg8wgbSQTkcEk5/DFFdlFDHBGI4UWNB0VBgD8KKz5GdSxCSsl+X+RJVSPjVrj/rjF/N6NMu1vdKtblW3CWMOGxjOaTlNY56SW/HuVb/AOy/WtDlLcn3G+hqtpv/ACC7X/rin/oIqzgMOfyqppRP9mQK3LRjyz9VJU/yoALb/kJXv1j/APQaQ/8AIaXrj7Mf/QxSxfu9XnU/8tIkcfgSD/MUtxlNQtJCMqQ8X4kAj/0DH40AWsVU08DZcev2iTP/AH1/hirg5qnB+51K5jYDEoWZMd+ArfyX86ADUM4tc/6v7Qm//wBl/wDH9tJqX/Hsit/q2lRZP90sMj6HgfjU91At3bvCxKhsfMDypByD+BANQWt0t2skFxHtnT5ZY2HDD+8vqp9fwPINAGEf7a/4Sj5Uk+zmTbnB8vy/T06frVSC81Kwj1CWyguLmU3FwturQyuiqGYpzuxtO0KNo4z2HI09S8PeZfrfi9lCQIGCtkuu3ccK+QQDnB6kgYyKz38ZyWp0q2+zRC7lkNrPbp/yznwAigZGEOd24/wle5q5z5raHPQoex5vebu769CrHe+IruF28t4YJLqULHFburLtuowCxyWwU3kjAyN1dJHcXNzpNrJfRiK6+1IrKqleku3IBJIBUZ6ng+lUrTxRptvZxLCl3KvmeTu2DcZSy7geeuZAc9DzgnjN60v01mSylt0ZY13zOHA3IQTGBxkdd/ftUHQawqpH/wAhqbH/AD7p/wChPVz2qnbnfqN4/ZQkX4gFj/6GP1oANQ/5df8Ar5j/AK1b7Gql0d99Yx/7byH3AUj+bD8qlvpTDYXEgJBSJmBHXgGgCPSf+QTZ/wDXCP8A9BFEv/IYtv8ArhN/6FHU1tGILWKMAKERVwO2BUH39ayeQlvx7bm5/PaPyoAdqX/ILvP+uD/+gmp0+4ufQVW1Vtul3Qzy0TIPckYH6kVDrbXMGntLZzPHJH91UjDlyeAMYNLYcY8zsaAIYZUgg9CKK5O2mu7FXto7u5s4YmxHFNbo7AYBySBjqT0oqedGzw76M39JQQW8toECLbTNGiqMAJ95QPYKwH4U68PlXllNkAGQwsT6MOP/AB5VpyfutUdeds8YYf7y8H9Cv5U+9heezlSP/WY3J/vDlf1AqzAn9aqWf7q4u4G7Seag/wBl+f8A0INU9vOtzbRzpnbIoYZGCM1XuswXlvcgHaT5MnoA33Sfo3H/AAI0AF6PKuba55wjGN8f3XwPyDBalvYWmt2WPiVcPGfRgcj/AA+hNPmgS5t5IJQSkilWAOOCMVBp8rtCYJ5N9xb4jkYjBfjh8f7Q5+uR2oAsW863ECSx52sOh7HuD7jpUd5C8kYkgIE8R3R54B9VJ9D0/XtUJJsLrcF/0WdiXI/5Zuedx/2T/P6nF2gCK3uEnQHG1xw6E8ofQ/55ouLaK6QLMmcHKkEgqfUEcimTWaySieMmKdRgSL3How/iHPQ/himfaLyI4mtRMAPvwOOT/utjH5mgBG04MCjXV0YiMGMy8Eemcbv1pI9G0+OIR/Y4WUZxvQMeRg8nJ6AD8Kf/AGjH/wA8bvPp9nfr9cY/Wk+03kxAitPJUjJedhkf8BUnP5igBl3bWMSEtaQNIwCogRd0hXBVRx2wPpjPGKl0+0NrAS6os0p3yBANoJ52jgcDPXvyeppYLJI5TPIxluCMeY3UD0UfwjjoPxzVnmgCK4nS2geWT7qDOPX2+pPFMsYGgtVWTHmsS8mOm4nJ/DJqBS2oXe7A+yQMChI/1rj+If7I7e/PYZmvLr7LACo3SyMI4l/vOen4dSfYE0AR24E+qXE2DthUQKexP3m/mo/A0upYkijt+88qp+A+Zv0U/nT7G1FlZxw+Y0hUfNI3V2PJY+5JJ/Goo83OqySnPl2y+WnoXOCx/AbR+dAF3sc1Tsj5t5ezZBAkEKkeirz/AOPM1Wbm4W1tpJ3+7GpYgdTjtTLGFrayjSQ5kxukPq55Y/mTQBDqmWjggVcma4ReemAd7fopq5/OqjfvtWQdVgjLH/ebgfoG/OrlACAelFOBooApaipEK3Crl7ZvMHrjGGH/AHyTVlHWWNXRgyOAwZTwQehp/eqOnp9id7EliiZeAkf8syfu/wDATx9CtAC22LW7ltiflkJmiyfU/OPwJz9GqzNBHcQyQzLujkUqwzjIPBqK8t2njUxkJNG2+Nj2b/Ajg+xp9tcLcwh1BXkhlYYKkcEGgCKwkkANvcHM0PG7/novZ/x7+4NF3BJ5i3Vqqm4QY2k7RIv90nH4j39iadeWrSbJoCFuYslCTgN/stx908fiAe1LaXQuodxRo5BxJE5G6NvQ4/yRzQA+KWO4iyOVOQQR09QR/SqwWexZiu6a26hRy8fTgf3l/X69A+e1fzjcWrBJ9u1lYnZIB2IHQ/7Q5Hv0pYL5JXEMitBP/wA8pCMn3U9GHuPxxQBLDPHcR74XDr3I7ex9D7VLVeayhnfzCpWXGBJGSr/mP5GmfZ7yPiO8Vl/6bQhj+alaALVLiqWNS/vWf/fL/wCNONveSDEl4qj/AKYxBT+bFv5UATXFxFbRGSZwijue/sB3P0qqUnv3G/dBadShGHl68N/dXpx1PfHQzw2MFu/mBS0uMebIxZvzPT6Dim3V9FbP5fzSzkZEMQy5HrjsPc4HvQBM7pBEWYqkaDr2FVraF5rk3dymxgCsKE52L6n/AGj39AAPXJFbSzSpcXpG9OY4UYlEPqf7ze+OO3qZrm5is4DJIeOiqv3nPZVHcn0oAZe3DQRKsIDXEp2RKemfU+wHJ+nqRUlrbpaWyQoSQuSWPVieST7kkn8agsoJSxu7tdlxIu0R7gwhX+6D69MnuR6AVPc3K2sBkZSxyAqDq7HgAfU0AV7jF1exWob5YiJpsHHQ/IPxIz/wH3q28ixxs8jBEUFmYngAdTUNnbGCImQ7ppW8yVvVj2HsBgD2FQain22RLAEhHxJPgf8ALMH7uf8AaIx9A1AEmmjdC9yy4e5bzSD1AxhR+CgVakJVGKqGYDgE4yfrSg0pHFAHI32q6hdXTeVe2mm+V+7aG4ulViw6noeOcZ9qK6WPTrWMNtgjyzFmJXJJJySSaKjlfc6lXglZRLNVr2BpUWSEL9oiO6Jm6A46H2I4P/1qmd1jjZ3OFUEk+gFNt5kuraKeIkxyqHUkYOCM9Ko5bdRLa4W5gEgBHZlYcqw4IPuDVe6R7SRr23jeTj99DGBmTp8w9WAH4jj0p00EkFz9ptwCG/18YXmTjAYH+8MfiOPTFmN0liDxtuVhwaYDbe4ju7dJoHWSJxlWHQioLmyDzC5t2EV0FCeZtzuXOdrDuOvuMnFNa2e0leeyRf3jF5ou0hx1XnCseOeh7+tWYLmO5QtGeVOGUjDKfQjtQBFDeK0iwTr5NwR/qychv90/xfz9QKkurSC8hMVzEksZ52sM8+v1p09vFcxGOZA6HqD/AJ4PvVUQXlsMW8wnjGMR3BO4fRxkn8QfrQAptLiEN9luie6pcDeo/Hhv1NKbi9ThrNH945hj9QKP7QWMf6TDNB7sm5f++lyPzxUiX1rLt8u5hbd0xIKAI/ts/wD0Drv84v8A4uj7TeP9yyC+8swH/oOauYqCS8tYiRJcwqVOCGkAxQBD9lvJwftF35ak/dt128Z6bjk/liprayt7JWFvCse85Yjqx9SepP1qL+0on/4945rj/rknB/4EcL+tJ5d9c/6yRLVM/di+dyP94jA/AH60ASXF7HC4iUGW4IysKfex6n+6Pc0yGzLXAurwq8658sAfLCD1A9T6t1PsOKltrSG0TZCm0E5YklmY+pJ5J9zS3NzHaoGkJyThVUZZz6Ad6AFubiG0t3nnkWOKMZZj2qraRyXcy3tzG0eB+4hcDMQ5+Y/7RB59Bx65EtHu5kuL5QBG2+CDtGcdW5wzdeeg7eptyypDG0kjBUXkk0ANurhLaAyNljkBUHV2PRR7k1HZQNDGZJtv2mXDTFemcdB7DoP/AK9RwW73F0Lu5UDZ/wAe8ZXmIEYJJ/vH9Bx65u9aAGTzx20RlmcIgIBY+5wP1NSVh63p093dwGCJpoyCZY5J2WI4Hy5APXJyMDtzjrVzRLeS20yJbjz/ADyMy+dJvO7oecnjjgCpTd7GjglBSvqaFFFFMyMrXdL/ALRgiEcMLzrIuGl+6q5y2R3BxjHv2pND0o6cbp5YYUmklJ3xDAZeowP4QCTxWrilpWV7mntZcvJ0EzVSeKeCQ3FoAwOTJBwPMPqCejfXg9/WrlFUZkFvcx3SFo26cMrDDKfQjsabcWiz4dWeKZekqHDfQ9iPY8Us9kkr+dGxhuNu0SqBnHoR3Hsf0qBtQazwNQj8tSxAnjBMf/Au6fjx70DHfaZ7VQLqIyKOPOgUn806j8M1ZguYbmPfbypKmcZQg8+lKjpLGroysjDIZTkEexqKayt538xowJf+eina/wD30OaALFRvbwy58yJGz/eUGqy2lzFt8q+kYKMBZ0Dj6kjDE/jTs6ijfdtJFHcFkJ/nQAg0nT/+fC1/78r/AIVNHaQQgCOCJAOgVAMVEZb4/wDLpB/4EH/4ik3aix+7aRj/AHmcj+WaALnFRz3MNrH5lxKkadMu2OarGyupc+dqEgBGCsCCMfmcsPzqWGxt7d/MWMGX/noxLP8A99HJoAi+03F0CLSIxr082dSPyTqfxwKltrNLdi7M8szfelkOWPsPQewqZpFjRndgqKMlmOAB7mqS6g17ldOj8xQ2DO4Ii99vd/w496ALNzdR2se6VsbjtVQMsx9AO5qvBDPPMLi8GwAAx2/B8o9yxH3m5+g7epkt7JYnEsredcbdpmYc49AP4R7D9as4oAWiiikIKKKKACiiigAooooAKKKKAA0mM0UUAVW05Fy1q72rn/nljafqp4/Sk8y+hJDRQ3CjvG2xvyOR+tFFMY06rFFn7VHPbAZy0sZ2gepYZUD6mpbXUbS8ANrcwzKeAY3DfWiigCziq1xqNpZhvtN1DEF673AxRRQBEurQzbfskc9yHwQ0UZ2Eeu84Uj6GneZfTY2RQwKe8jb2/IcfrRRQALpsbYN273TD/nrjbn2UfL+lW6KKQhaKKKACiiigAooooAKKKKAP/9k="/>
          <p:cNvSpPr>
            <a:spLocks noChangeAspect="1" noChangeArrowheads="1"/>
          </p:cNvSpPr>
          <p:nvPr/>
        </p:nvSpPr>
        <p:spPr bwMode="auto">
          <a:xfrm>
            <a:off x="1598612" y="-762000"/>
            <a:ext cx="1714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8613" name="TextBox 4"/>
          <p:cNvSpPr txBox="1">
            <a:spLocks noChangeArrowheads="1"/>
          </p:cNvSpPr>
          <p:nvPr/>
        </p:nvSpPr>
        <p:spPr bwMode="auto">
          <a:xfrm>
            <a:off x="6765925" y="5943601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Label the Sun and Earth </a:t>
            </a:r>
          </a:p>
        </p:txBody>
      </p:sp>
    </p:spTree>
    <p:extLst>
      <p:ext uri="{BB962C8B-B14F-4D97-AF65-F5344CB8AC3E}">
        <p14:creationId xmlns:p14="http://schemas.microsoft.com/office/powerpoint/2010/main" val="7278554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5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6921F-7027-43D8-8F06-688DEADDC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8149D-C647-429E-BFB4-FB33A8B04DF5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7062B990-8FC3-41BB-B126-51CCF732AE16}"/>
              </a:ext>
            </a:extLst>
          </p:cNvPr>
          <p:cNvSpPr>
            <a:spLocks noGrp="1"/>
          </p:cNvSpPr>
          <p:nvPr>
            <p:ph type="media" sz="half" idx="2"/>
          </p:nvPr>
        </p:nvSpPr>
        <p:spPr/>
      </p:sp>
    </p:spTree>
    <p:extLst>
      <p:ext uri="{BB962C8B-B14F-4D97-AF65-F5344CB8AC3E}">
        <p14:creationId xmlns:p14="http://schemas.microsoft.com/office/powerpoint/2010/main" val="4261027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6612" y="1409701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accent3"/>
                </a:solidFill>
                <a:latin typeface="Kristen ITC" pitchFamily="66" charset="0"/>
              </a:rPr>
              <a:t> Scientist: </a:t>
            </a:r>
            <a:r>
              <a:rPr lang="en-US" altLang="en-US" dirty="0">
                <a:solidFill>
                  <a:srgbClr val="FFFF00"/>
                </a:solidFill>
                <a:latin typeface="Kristen ITC" pitchFamily="66" charset="0"/>
              </a:rPr>
              <a:t>Copernicus</a:t>
            </a:r>
            <a:endParaRPr lang="en-US" altLang="en-US" sz="2000" dirty="0">
              <a:solidFill>
                <a:srgbClr val="FFFF00"/>
              </a:solidFill>
              <a:latin typeface="Kristen ITC" pitchFamily="66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84212" y="2895600"/>
            <a:ext cx="4953000" cy="270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US" altLang="en-US" sz="3200" dirty="0"/>
              <a:t>Copernicus suggested that the </a:t>
            </a:r>
            <a:r>
              <a:rPr lang="en-US" altLang="en-US" sz="3200" u="sng" dirty="0">
                <a:solidFill>
                  <a:srgbClr val="FFFF00"/>
                </a:solidFill>
              </a:rPr>
              <a:t>Sun</a:t>
            </a:r>
            <a:r>
              <a:rPr lang="en-US" altLang="en-US" sz="3200" dirty="0"/>
              <a:t> </a:t>
            </a:r>
            <a:r>
              <a:rPr lang="en-US" altLang="en-US" sz="3200" u="sng" dirty="0">
                <a:solidFill>
                  <a:srgbClr val="FFFF00"/>
                </a:solidFill>
              </a:rPr>
              <a:t>was at the center of the universe</a:t>
            </a:r>
          </a:p>
          <a:p>
            <a:pPr marL="0" indent="0" eaLnBrk="1" hangingPunct="1"/>
            <a:endParaRPr lang="en-US" altLang="en-US" sz="3600" u="sng" dirty="0">
              <a:solidFill>
                <a:srgbClr val="FFFF00"/>
              </a:solidFill>
            </a:endParaRPr>
          </a:p>
          <a:p>
            <a:pPr marL="0" indent="0" eaLnBrk="1" hangingPunct="1"/>
            <a:r>
              <a:rPr lang="en-US" altLang="en-US" sz="3000" dirty="0"/>
              <a:t>. </a:t>
            </a:r>
          </a:p>
        </p:txBody>
      </p:sp>
      <p:pic>
        <p:nvPicPr>
          <p:cNvPr id="6963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1" y="3124200"/>
            <a:ext cx="39258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36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0412" y="685800"/>
            <a:ext cx="6477000" cy="2971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accent3"/>
                </a:solidFill>
                <a:latin typeface="Kristen ITC" pitchFamily="66" charset="0"/>
              </a:rPr>
              <a:t>Supporter of the Heliocentric Theory</a:t>
            </a:r>
            <a:endParaRPr lang="en-US" altLang="en-US" u="sng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altLang="en-US" sz="4400" u="sng" dirty="0">
                <a:solidFill>
                  <a:srgbClr val="FFFF00"/>
                </a:solidFill>
                <a:latin typeface="Comic Sans MS" pitchFamily="66" charset="0"/>
              </a:rPr>
              <a:t>Galileo</a:t>
            </a:r>
            <a:r>
              <a:rPr lang="en-US" altLang="en-US" sz="4400" u="sng" dirty="0">
                <a:latin typeface="Comic Sans MS" pitchFamily="66" charset="0"/>
              </a:rPr>
              <a:t> </a:t>
            </a:r>
            <a:r>
              <a:rPr lang="en-US" altLang="en-US" u="sng" dirty="0">
                <a:latin typeface="Comic Sans MS" pitchFamily="66" charset="0"/>
              </a:rPr>
              <a:t>(1564-1642)</a:t>
            </a:r>
            <a:r>
              <a:rPr lang="en-US" altLang="en-US" dirty="0">
                <a:latin typeface="Comic Sans MS" pitchFamily="66" charset="0"/>
              </a:rPr>
              <a:t> </a:t>
            </a:r>
            <a:r>
              <a:rPr lang="en-US" altLang="en-US" sz="2400" dirty="0">
                <a:latin typeface="Comic Sans MS" pitchFamily="66" charset="0"/>
              </a:rPr>
              <a:t>first </a:t>
            </a:r>
            <a:r>
              <a:rPr lang="en-US" altLang="en-US" sz="2400" u="sng" dirty="0">
                <a:latin typeface="Comic Sans MS" pitchFamily="66" charset="0"/>
              </a:rPr>
              <a:t>scientist</a:t>
            </a:r>
            <a:r>
              <a:rPr lang="en-US" altLang="en-US" sz="2400" dirty="0">
                <a:latin typeface="Comic Sans MS" pitchFamily="66" charset="0"/>
              </a:rPr>
              <a:t> to use a telescope to observe the sky.  </a:t>
            </a:r>
          </a:p>
        </p:txBody>
      </p:sp>
      <p:pic>
        <p:nvPicPr>
          <p:cNvPr id="71683" name="Picture 5" descr="galil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49" y="0"/>
            <a:ext cx="2771776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7" descr="Fig01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13750"/>
          <a:stretch>
            <a:fillRect/>
          </a:stretch>
        </p:blipFill>
        <p:spPr bwMode="auto">
          <a:xfrm>
            <a:off x="1598612" y="3411538"/>
            <a:ext cx="8991600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40886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3812" y="381001"/>
            <a:ext cx="8382000" cy="13747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>
                <a:solidFill>
                  <a:schemeClr val="accent3"/>
                </a:solidFill>
                <a:latin typeface="Kristen ITC" pitchFamily="66" charset="0"/>
              </a:rPr>
              <a:t>Evidence of the Heliocentric Theory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28497" y="1776201"/>
            <a:ext cx="70866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</a:pPr>
            <a:r>
              <a:rPr lang="en-US" altLang="en-US" sz="3000" dirty="0"/>
              <a:t>Galileo created a new </a:t>
            </a:r>
            <a:r>
              <a:rPr lang="en-US" altLang="en-US" sz="3000" u="sng" dirty="0">
                <a:solidFill>
                  <a:srgbClr val="FFFF00"/>
                </a:solidFill>
              </a:rPr>
              <a:t>telescope</a:t>
            </a:r>
            <a:r>
              <a:rPr lang="en-US" altLang="en-US" sz="3000" dirty="0"/>
              <a:t> 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en-US" sz="3000" dirty="0"/>
          </a:p>
          <a:p>
            <a:pPr marL="0" indent="0" eaLnBrk="1" hangingPunct="1">
              <a:lnSpc>
                <a:spcPct val="90000"/>
              </a:lnSpc>
            </a:pPr>
            <a:r>
              <a:rPr lang="en-US" altLang="en-US" sz="3000" dirty="0"/>
              <a:t>He saw evidence that objects did </a:t>
            </a:r>
            <a:r>
              <a:rPr lang="en-US" altLang="en-US" sz="3000" u="sng" dirty="0"/>
              <a:t>not</a:t>
            </a:r>
            <a:r>
              <a:rPr lang="en-US" altLang="en-US" sz="3000" dirty="0"/>
              <a:t> revolve around </a:t>
            </a:r>
            <a:r>
              <a:rPr lang="en-US" altLang="en-US" sz="3000" u="sng" dirty="0"/>
              <a:t>Earth</a:t>
            </a:r>
            <a:r>
              <a:rPr lang="en-US" altLang="en-US" sz="3000" dirty="0"/>
              <a:t>: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en-US" sz="3000" dirty="0"/>
          </a:p>
          <a:p>
            <a:pPr marL="0" indent="0"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rgbClr val="FFFF00"/>
                </a:solidFill>
              </a:rPr>
              <a:t>1. Moons </a:t>
            </a:r>
            <a:r>
              <a:rPr lang="en-US" altLang="en-US" sz="3600" u="sng" dirty="0">
                <a:solidFill>
                  <a:srgbClr val="FFFF00"/>
                </a:solidFill>
              </a:rPr>
              <a:t>orbited</a:t>
            </a:r>
            <a:r>
              <a:rPr lang="en-US" altLang="en-US" sz="3600" dirty="0">
                <a:solidFill>
                  <a:srgbClr val="FFFF00"/>
                </a:solidFill>
              </a:rPr>
              <a:t> Jupiter 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en-US" sz="3600" dirty="0"/>
          </a:p>
          <a:p>
            <a:pPr marL="0" indent="0"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rgbClr val="FFFF00"/>
                </a:solidFill>
              </a:rPr>
              <a:t>2. Sunspots (dark spots) on the </a:t>
            </a:r>
            <a:r>
              <a:rPr lang="en-US" altLang="en-US" sz="3600" u="sng" dirty="0">
                <a:solidFill>
                  <a:srgbClr val="FFFF00"/>
                </a:solidFill>
              </a:rPr>
              <a:t>sun</a:t>
            </a:r>
          </a:p>
        </p:txBody>
      </p:sp>
      <p:sp>
        <p:nvSpPr>
          <p:cNvPr id="72708" name="AutoShape 6" descr="data:image/jpeg;base64,/9j/4AAQSkZJRgABAQAAAQABAAD/2wCEAAkGBxQTEhQUExQWFRUXGBwbGBgXGB4dGhgaGh4XGBwaHR8cHCggHR0lGxcgITEiJSkrLi4uHB8zODMsNygtLisBCgoKDg0OFw8PFywcHBwsLCwsLCwsLCssLCwsLCwsLCwsLCwsLCwsLCwrNy43NywsKywsLCwsKywsKysrKysrLP/AABEIAQQAwgMBIgACEQEDEQH/xAAbAAABBQEBAAAAAAAAAAAAAAABAAIDBAUGB//EAEcQAAIBAwIDBAcFBAcHBAMAAAECEQADIRIxBEFRBSJhgQYTMnGRobFCUsHR8CNykuEUFSQzYrLxBzRDU4Ki0oOTs+IWY3P/xAAWAQEBAQAAAAAAAAAAAAAAAAAAAQL/xAAYEQEBAQEBAAAAAAAAAAAAAAAAARExQf/aAAwDAQACEQMRAD8A4x1AC6XLsyyQAw0EEyufawJkYE1C10k94kk5knrnM/rNSte0sGU3EYA6mwCHIYELpjSp2g5ifdTLaOwZe8YGvTpJMQO8YGFC8zj40EegzpzMxAmTJiBRa5AgMYIyIgSJxgnV7/GjbUaxqMc++CQf4cwTjFSCFDLcRizIChLaQkwdUQdQK+IiZ5UFZUJYKIJJgZiSfE7edPtuJGwmILE93IOru5wPA77TTrfERadNKQxU6mQaxp5K26gzkc4FNtumMFoaWVmgMo0wo0w05aT0OKCU8IDeNsXbWmTF1iVtkLOZIkAxjHSoLZkQCVn2s4IwcgDlv8KDgGSo5ziSoU8uuCYk1PwzvqNy2g7nePdDKqzGQwIKgkDM0D7fEuzq63Lnry4gju8goIZWBDfZ2GOfKq5K6QdPMzkQBAgD7Q3znOOlT210jKgzzEElGlTEkhT0kagTOIFSILwRbwFwIJt23g6RhmKA7eyxMDqaCtatDJLALnvENBIE6RA3MgZgc5pqqMSY3k7+4EDbI+dPjAHdiSJiGgxloz9edOsOVkhgrDKtmTGIUgYmecbUElnhSzIrFbWoTruagsHIYwCY5CBUNu6V1wYlY2mcriTttM748ascJwxdLjKUAVJJchSIOFST3mIGw5TULsdIWW04YqQQNRxPT2ftc6AXV7qsFYZIJPskjI0mN43En54AYlwzAnU0tBCzJzBIIU75ggdKmEgFjalMoDLaVuQDIYGC3OJIztEVJwrAsiX7hW2FYA6Tc0SCw0qGEEsdpiTkHNBV4nhyjFTBKlgyg6tJUke0O6Y6gxvT7KKSxlFAViAxYSYhQsSdUmQCYxkxUSpPKD5xmI/RqW9wjqXVkINskON4MlZJBjcx0xzoAEUYcEQ8MQylo5gKd4I3mOXMVJwNkuGRNOph7LQC49qAWGlSNEzqUnYTtUVjTgMpgAklCQ2RgmZEA9AN4naJHRjNsnCBgoeQRmYUCYYnl1nNFRXNUsAwYGGYr7M8jkCILx7zSQqoQkAwTqUscxpMGIKgzEgzvtFTC1rKhXRf2edZVMqJjoxMYmSeeabZvgIQoIcE99S0lCNJSJgCMk85jaiLL27jeuKImhEGru6glskBdJvA3FksIaQ2cmKrW7TOjMEkWwNRVTCgn2macEkhc71Giq7AEkElV2LHOCwEZ/d8QBVy1eT1d3W94MAq2wiqLbhTkXcg4GRgmaKzyD4fGjVocAfvW/8A3bf/AJUqBlxmQlVYyGMaSdJgFdQBAMkSZIBg7CpO0OLdyha6bkWlQY0hUXa34gD41TU4Micc/L9edXL/ABGuLly473ZAIYAjQqhQZJ5EQFiI50REJCgh1hiZScwm2oRpzJC75mgluTkwcGRkKDG+mSN49+CBUtpm0ogIQGc6mhtZ0ktmIgQYGwzNMWTJlU0DDCclRgDSD32jcxJEzzoG3GABIMYhVPflWB1QYhYOYwe9jIotxDBGQRobSGXUDLBTBB9oDUxaAYkwZoISdIVS2SYge02w5kiFGCetNI7hIAK6lGoqAfZOMGRO+2SAZmgQ4kl/WHS7RLBgACfZjSIG2cfhTbYjeCoH2vtZAgRuc7+Bo375YAapgT7IXJORj2hgGT47c7DtaZLQt2nNxQxvSZV+hAUBlAEyZ+EUFXQVgtiYMNq9k5DGB7JnlJwcbTJrJ7kkrMjJCdNUEYmNznr0plq6UhgxQgyI3yCCZ9wjz99P7PtWzdRbrMlvV32QaiF5lQOeP1zCZeDuG2buhjb1BBc2TVGrTJwcCokt91XMadcGGGs4BPdJmP8AFESfKncXehmS3cc2Q7FZJGrdQ5XYMV+sVCykHI2E9YBAgkr0kH9RQS8U667vdMEnT3gdMmclRpY6ZGIGZ8KClVJBJYMuNBga4wG1LnSTkDyPOlwVrW62/WJbDH27jFUBAMSQDG2DHOhxCAKpBBncdD8SSCIM43I5UDA32SYE85xyJj3VIXBVV0qpUtLgtLAxEgkgRBA0gb52mrPGtadg9q2eHtEBSDcNyWWCzEkTJJGIAwIqvw2lmhiEUkSxBYoOsDfHnQON4lWBd5du8CZVgJILGZLaj05zUT5zEcwADGIBGTt8aHOJxOMfhvUmoACCWB3Gwycr1iAPj4UaPaxGoK6sQdMqYDyYwCAxEjpzHWmXLQGrwxBgMD7uYwdp/N7vltPsnMYOgTIExjMCRB5czTbkTEsyDbGQp72BJAOSYmiIVaCCCcZBPhnbPOnNgGJJjvFSYIOnukEDZsHlMdJJuq5QOTqUHQCWkiBMATIEHpGaVozctlEDGR+z0khjPsgAywOOhMnzIfetabhFoliIZWQMMAatQB722ZxtNQrc2mSJkgzBM84M7c980+4WEhhlJUhhDDZYIOe7yHKD0pjeyIMjkNXsyciPdzAAPlFBat8SwAEptztoT8ShPxJoUU4ByAZt5E5u2x8i8ilRVXh7hRwymGUyJE5GdiIqbgr6oysyC4BMqxOkgjHskHBzvyHjUK7bgRtjeTt/rUjOzaRJIHdUbxqJaFG+5nA3ogBDtudsZnMct6PF8SXaSVkKohVCiFATYAZjc70y7b0kq2oFSQQR3lZcQQYIzI6jpTRcOkgbGJwPsyBncbn9bAsYgRJ9ptuWPKfnRKkE49kZgg455yOcUxRB6kcvH/WiixOJ5bxB69dgaB9mO9zwSAQfdOIyBnOKlTjHQErc0Mo0fs+6SsEN3lwRyMnvTzjFYXIJiY6EnI6EiOW+1IkEAAHVmTODtAAjEZ5mZ5cwktXTbcPbbKtKsOUbGCB8x9aVkd1rguKpBA0ywd9chiIEQBvJG9BrSuyLaVySACCQSznfTAELmAMnxzgM/ellEjBWNIwIHsxt84oFdc6u+DI9qZluszTSsAHGfEE4PQGRy33psESMZHgeh35eXuqRUUuAp0KSo1OfZmJY6RsDJwJjxoClxlBg+0ukgTJXBzjbAPlSa7nB2OqSIJOOhOx2k7T1ipOLULcuAOLqg6RdGqPBhOdgd/nVdj9kGQD4xO0wY6dBQTqwiAq98AEsdRUgiWECVB6QcTvyIaDDBXAUhYnmTDd2CSDJAbzEUrSNI0h1FwFR3wNWwgtAGnURM4+tRLKmQYIO45EdD5UEouQCpVZ1TJHeEAiJ6ZmPCn32YqhMQJQQFB5tkKJPtbtnxxhO5DkvFzvnVDSHJ3hl8zIoXoVdA0sSQ2oAkxp2Bx97IjcDNBGtpu9vjeJ+fLfr4UL7GTkTEd2IiI5Rypyewx1xkDTLS4MknAgwVGCeYjalcUBVIKkkEFYysEjMiJIyI+IooKyhT3dRMd7I0EEkgZgyOvjjnQscRp0spZHViQ6sdX2dIGRpgg5Ge94ZYYAIK96QdU7CMrG2ZBnfA2zJuowjVJEHScwRLDuzuNU+c0Q9u9rL3O9GobtrZiCZacHJJJnIigigKpKmNRkzAaNPdGMETvn2htzGpAjKVLPqEOGIUKJkadMyTBk/CmA+HTJ8OW8RQTAeFKhFKi4tdm6ze/s5KMAxBLqpChSWljA2n6VUGACJBHOfhA3xHjHhTIPPH4UdZBkHr8xB+VEBid5knM5mZO88+fnU9pSVZ9SyGWF1d9yZMqIMxGSeo3moVjOSuNhnUZG+RA5+Qqbh+La0wZe6ysHVgBqUgYIJExmY91A4i7d9ZchmKnXcfdpY7sZncH5moEssQzRgAEk8pIEjrnHPnSvlizFu80ks0zJJySRvJO/jTWQTHs85aSdp5DM+7nQNnzAzt1jz6Un8Ns+Xh40lGSI5fhM/CjcA8+sgiMRtsaA3LUQ2lgjTpJG8bwcAwTy2mmLzz/MH+YqbiuEe22m4rISoYBxBKsJUx4iocGTMdBG5xjoMZ8qB6kY3OO8DgeEGc9eVRxtMfrGfhtTikAbZnY58xyqS5d7zMgCBpGgEmBjEtJg+/rQRskEjmPEH57UZ8MHn7ulPYCAcYGwBzB+14nwz7qjUUBtAczFS3OFZVRysK+rQZw2k6W5yIbrUTHw2/WafbOkgwCehEg+8cxQENBBQsCAM7EHnEGYppYQIGeZneduWKdbdhkahpO4nB6zyOKe11iEVsBAdMKAe93skAFs82JgRFArVtdBcskqR+zbVLg75GIHPINQrifHkR9KlNyNMLDgyWJMtMFcHEDfxmrHZvZl3iby2bSM1xtx0zljtpUA8/wAaKp8OiF1DsUSRqYDUQOZCyJ900LoEkLlRicjUATDEEmCRy5V6V6T8B2fwtgcLaCvfGXuQrtOe6zRKk/dXbHvrzW5A1DnOD4Ccef4UDWfvaoG5MAQPgKkW9/zNTwulZYjTvG/IEzAiowMHYR458s5qa3xB7x1PraQTPtKwOoMZkz880RNbsSAdVvbmwnzxSqAH30qBinOaN5DqII0kbjOCMc8zTriKC0EmPZMROdyJkYqNLZgmDpEAmMAnbPjBoCDAjx8/jT7YGqYYAZxkge/H4Uw/LE/lRkGSd+UARM/IRO1A3FJqJURMidozO2+0R5zQI/X+tAGQ4wciR4jaR8PlVvs/j2ti4qpaf1qaJdAxWeaT7LTzqod/yP6ke6k5nfwHlQOe22rSQQ0xDYIO0GdqaDg/l+v1NAmn29xgHM944MZg5H1oE1uC0HUB9oAxnY5AI8wKdw6Bi2p9MKSCQTJAkLjadp2FFFKwe6dSnEgxuMjkeYnwNRCgUUiaI+tIn9dKB94GQGEYGIAMHIJgZwdz4UBBOSdvf7hTRI6/64+FO1YiB7+Z28v9aCQqIye9iNiCD4z3SI59eVMA0w2N5giRiNwRBHhVvsvg7t5/U2FZ2eJRfAyC3IAdTjNdXwHZfCcH3r7W+Ivj7PtWUPQAR65/eQg64orJ7H9F3ur6/iHHD8Nv6xly/OLVsZb3xpHjEVqcd28lm0bPCqeGst7RmeJv75dt1XwwMmOlU+3vSl7rNkrqwQD3iMd0kRC4HdUAYzJzXK3D1yfHnQaF7tkm36tLVu2ASQwBLwYwWJjluAD7tqzra5yY8TP4ZosxgDp4D3+dG6oB7pkYyRHITiTzoIxy5fhT7lyT9nEDugAYxMADfqcmjAxmZGRERk48cZnxpICcCcxjqeVBKQvImOUiPlqxSprYJBwRgjpFKgYB0zzps0euYx8eRHwNR0RII60eR8P9Mdd6STlgMDBwCO8D1ETgxzx4Uw7CRvzoCSIBnMmRGwxGfHPw8aaWnyoRSoHCRDDG8EHPj4jei5IAHI538pgbH30LZE94EjwIB8MkHn4fDehFAS20ADA2nPjknf4Uvn+FEqR5gdNjmkq9flQSWmUTqUmQdmiDiDsZxyxvvUI8acKdjpy5Hw3z40AE0gPGlFXey+yLt8t6te6vtu2ETE5b3csmgou3U7deQ/Kuj7M9FjC3OLY8PaIkCJvOB91T7C/43ge+tDgrdvgl9ZbT1t4GPX3ANCHpaQ41c9TSYyBFYXH9rM5YljcZjLMxkE+PWPlRcb3F+kS2rZtcKg4ey3tRl7nKWY5Y+BheUGuU4jiSxMc+ZyTULuWMkk0w0UqM04GSJPQEnMDAnGcCmsPGjIlsAQN9+fLB8MfM0VuEBgIhhBwNgQfLI5UyjQA0YMTBOd/Lb4UdUbYxB8Z/lypkUVIGpUQKFFwAME4x45zyA50wsYjMTMcp60aYaMnI0GYBjrQNCaFA7aRjy2NCkKIoDpog0JpGgcyx/LxoU0UQaB00bFtmYKilmJgKokk9ABvWv2P6N3r4Dn9naJj1jAwT0RR3rjcoX5V0jGzwdi76mUeAgcmbzuWBIJHdtqEUkoveHd1QSASs3hvRRbSh+LJLFgi2LZ7xuMJVXaYTnIEnbman7U4m47vZswtq3c9XbRTpUsJEgE5My07iRsTBy73bTBLYTBRmctsfWOAsr0CqognOqW6VR4W/ruW0BKSwAcZIJOIGOZknf6UXjb9MU0XHQEkIiKJM/ZSY95knqTXKCtDtS26jU7Fi8Ek8yRJnxFUFaiURQNE0BQhChTgxiJwMx74n6D4UCaBoo0qIop120VMMII5Hxg/Q03VRKDSDImYjMiAM7Rz+VCiU4ClTjnP40qIhJzTRUlNigaRTpmgRRUUAAp4BpqLJrYXhwqgRnr16+VFkZYShcWrN1fCn8HcVXDPbFxeasSBn90g/OhiPszs27ffRZRrjRJjZR1YnCjxJrf4PgOHsMASOLu89P9xb2k8jeI6YXxNVb3ax9Uttm0WRkWbXdDHq0RqP+Jqt8PetNwresBsFifUFO8GC6ZW4Pa3GHHPVjaRg9s+kbNIBIERv3iOkgAKv+BAF6g71a43s0v2bYe4y2bqNcK23IQ3bdwowuKGIJ2gETIFcjx7JGkSSN22EdI38ZxvXZekdhV4dPWiL7qrs3q1IZmg6NW6EDYDEDxkBxfF22Uwwj6H3cjWv6F2bbXz6wKYWV1GIYMuR4xWNfnA5dK1vQu2Dx1gEAglpBEj2HoRD2txDXLra2LAMYBJIAmMD3AVlrWt6SWgvEcQowBcaB5zWStCjSpUCaINI0hSosCkKBFOoAaQNGaQoJQPClTRSoG0KVDaiDNKabRoDaaDPQ1vpc1kQDJGwz8hmsXguHa46qiNcJPsrufyxz5V6r2RwXG2kC2Tw/ArHe0r6262N2d8HflAHKix5rx1t1aHVlPLUCPqKhnEV6xxfZ/HFcdom51D2U0meu9cTd7G1MyQjuu54ckx+8CulfMii2MHgeBN64FmBGesDpPOrXbHGK7KEEIoCqJkQNoxjfz3qC/whRtImdokFumyk1tcF6H3mQ3LzJw9sCZubx10jPxihjD7E4L1/E2rfIsJ/dGTPkPnXUemnEzclwpj2YGYzEkHlnlgg+c3B3rPBWNdjS1xh/wARCLjrOk6SH7oO4EbCTO9cpx/Fm4QSSepJknp8BihxQvjNafoYP7bY97f5HrLu71q+iP8Avlj94/5WokSelg/td/8Ae/AVhxXQemAji7/vH+VawqFIChFKlNABRNEClNENoRRpwoG0gKMUaKQpU4ClQR0012b+haf81v4R+dV7vokiwPXNJ2GiSfIGiOUBrT9H+x34u6LaYxLMdlHX35gCtuz6Gg5a4w8NIn6xXT+jfZacHaLg6muHBJjujbYbE59xouNrsfsezwiBEAkjLGNTHnJ/QqTtTiNI1EjA58vHy/Cq13jgqISQSVmZjcTMQcdK430g7WLyJwcxJ+mw+Ao1xB23281xigdha5wcuP5z5Vm8T29dNv1Nv9lZ+6mC3izbknn1rOvtNRxRnWlwPaItZUaSOYOSd9+Qxy+OKh4/te5dPfYkDYHYVW4bhGuNpRSx8P1Fb/BeijHN19I6Lv8AE4Hzoa5/1hPOomu+ddrd9HeFX2i0nYajJ9yrvUa+jlhvZtsvQsx+kz8YotjiTWt6I/77w/7/AOBrqLfonw4GQxOM6j+AH0qXsvsnh04i2UVvWK4jLHzIOwjmcUJHOemI/tt/94bfurWCK6P0yH9tveLL/lWtu16NcORlG83P4GhY4KKRFd0/YPBrhgfDvtJ92c+4UP6j4blb83dh8tU/EUMcMtJ67q36PcLzCz++0f5vxo3uxeEX7Kk8gCxkxMQGJ8hQxwNECvQLfYVthiwieLTPwDfUg1Ztejtgf8NGncmfkJgULHm00pr0i72Lw4GbFsDqIHxyKr2exeHfKWVYH7WoheuM58hHjQyuCoV3h9G7PQfw/wD2o0MNvu+f2j/xR9BUfZ/EFUGSCdyclo5k7muVHB3j9hvhR/oN0D2H+FE13nZyNeuKmokHLR90b/Hbz8K1u2O0ipFq33rj7kfZAzOOlZnoFwht8O7tKvcJkn7KLI5+M/oU1oa4SupSdjzW2Jg5+8Yjz6UaVO2eLMi2neYCXcyQoB8cGPHHSd65DjL4mBnxO58TNanbnFRqRPtHxmOQ958PlWNctaN9zyozUEU4CgalscMziVUmKI3+yFtWl/vF1GCe9Hl5VoPxluM3F/iH51yP9AuTGgzE7cv0aP8AQbv3G+FF10fZ91ZuEMMv13wtWjcX7wP/AFfzrlR2dd+41NucA4BJQxRdda1wRkiPf/Om+jN9ReADiTdONWTnpOf5Vy57Ku7aI+FaXo92bcXirLFcBxRTvTgRx13Eez/lGa1gRzb51k+nh/ttzxCf5RWP/QHEysUNb9y8i3wSVHcInxxj4VYHH2vvp8RXNDgrkeyfKj/Qbm+k4oroTxdk7tb8yKgucVYD24KbmYjAg9PH61h2uAuMTCnfnj61YHY17mB/EKI6BOPscmQfr3U89o2fvp8RXNHsu4DGnPvqP+rLmqNOYnyyB9KDa7T4uwbbBWQk7Y5nnt1oJ27a56pO/drJPZl3pS/qm50PwoNn+vbPR/4aVZA7Kf8AQo0Ta6QnJ6U7hOEe48LzIG2Fnnt4E+VUwbhz3Pi3/iK6Wx2hwtuwFukow5ycscEgr4fLrQjR7QC2rA0liAdKoN35CAN5YyfA1zXE67SsioX4q8e80GEXkq9Ty/HarPD8aA408XYc6IUNHcj/ABKwUnlsSfnWm97iwuLVt2O7rcBHvAIEmOVGnD9p2hw5AnVdI7xjbbGffWM1s+0x8c7119z0Y4m5LaUsDm1x5Y+OAQK5Tj+E0E/tUuQd0bVP8qM4qNXUdk2NNoA7nJ/L4VzNlgCCwkDlMTW3b7ZBGSqnx1H/ACoaJGgfabc93lvOpRU6iKzuF4kFifXWhIiNLdQecVe0tzdf4DjHi1Gk4qn2h/dNnlUg1sCQyjMCVPLn7XjUd/hXZSDeUY5Wz+LxQWrrQzDOCfdzq12U37e14uKzeJdwC+tSTmNBG/8A11p9niLid4kh12WJyOrGgwP9of8Avr/ur9K1LJkfGqP+0lf7Z/6a+ftVYsWiygi6RMGNKkbDz5USdWajQnmMVFw8lFJfJGe5jmOtPciY1mf3MfGYo0QQZjrn36V/AVIoHSqaWIk+tu58FO2BumN6luWpVdLvOpQSdOxYA/Z6TQWcTt51GDDOOqr8i/5031CwO9c+K5/7Kjfh7ckn1hIG5ZsDfkAKC0lC+oI8xy6VW4rh/wBmxVrinSSDqnbPMVYbhk27xjcm4/QHk1A2R1pU1eCSPtfxt+dKiFxGFJ51tejXDrcNz1qq6hcqwBGWxuOQWsT+lKwwGYeCMfotWOy+2fU3CCCA6xDKRJEx7QEjvUZanFeiXCXGPq0ZJ5qxgQcxrkACI6ZrN430PuWh/ZuLIP3CSkn3qefQirtm6puIW0nSwiCZH6+tSdvdui2ISJO53MczPSjTgO0zxCsbd9rhI3DPq/EiqJFXeNva3lmnxqswBzRlFSotSogRXU9nKfVoWkmPzI+VcwtXuC7XdMHvL0PIeB/OiyugtDfBI1HY7d237qkZDq5xHln9fOqXB9o2zJLhcmATE4USfhVscXbJEXF6DvD86NmXF/Zifuj5RV3hSVuJ3Se+On3vEip7fY5uKR620kiBLgkcth+JFbHD9mcMntXg77iW0iR7jO/jRNcX/tEYnjm8EQfXp4mrnBMAi8u6PpVH0z1XeKd+7kKMMGGBGCN8zyB8K3eD7d4a5bW3fter0qFD2+QiOWfLImgoo2q2mclcfE0ER+ZU5PLlV08Fa0gWeIS4BsrMFfrGYB59Kp3w4DBrTiN8ZHl02op6xtilgR01Kf8AuFV+FZmCslt9LCQSVGOR7zihft3AsaJllOXt7BgT9udhQW42qvbZ2Yg6Y2gAz8ZqO5xhH/DbyZP/ACqawXdZCgZI7zKMglTz2kUEvFL3H/dP0NG0RLchqMVDdtXSpAVDI3a4MSI5A1chiSdIHP21x86BhU9frQqbQ3Qfxr+dKiagVsASftcz/wAy4KkZOHdCnEsUGoFLwklG2g9VPyjzGaHDAFWXBf8A+S4Z38aq9tvNrrkAEHGrf5L/AJqMrvE+ivFp3rD2+JT71txkeIJ8ORPvrB43gr6/3lq4M7FSB9P1FatgizZhWi5Eypzq35eP0qrwHaF24SLl5ioHNoOcb+6aDGeTvjwprVvv2fZIPezy73P3VkcBHrF1bHBnxBH40MQrbZjCgn3CphwbbsCo6ke/GfdW16Ndk/8AHvP6q0vPcuegHIeNP7d7atnuWbYUD7RJ1dM0XHOXU04mT4T+NNikZrT7L4ZPbuEQNl6+J8PCiY1ewbRS3nBYk+MYAq3xNnWHBIlkAk55t+dMTjLee8BNRjikDySPZ35ZP5Ubc9x/AG3EwQeYmPj1/nUnC9kM6agQAes8vKuh7du6ODt2573EXNZxkIsAcvcfjVe3xyKAADAEDB/Kg5YmrL8MQ4QnJjOYzBH1qqavdpXpZWE+yvnFGUfFcM1ttL8/OZrZ7D4ZgCxOCBpycbn8a2uwuPtNdFt8rdBtmR96I+cVkWieGuPYuTNtyJ6g5B8wZ86KucJOi14W1HuxUrINyBtVLh+NUKoIOBFPPHryB+A/OipiByAqThTuJxJ6dZPx1V2fZPYqFl7gIwSSsyJ5z4V2nDcDaT2LSJ+6qj6UZteO8SugBihg89unXfyoW74InP8Ap7v1mu1/2oXyiWDEjUwOY3Cn8K89/rTqh8o/OixbCH73z/nSqD+s1+43y/OlQYbAZMVc7YgeosAZtrrufv3IaP8ApXSPjW3a4O2CSwGhQWb3KJiTtO3nWJwlxSzG8jesdixJBI72Rt75omBwQks2IRHfzVTp/wC8rWfwSwCev4Vv9s27dvhnKMpNxltgqZwsXG+ifHxo9m2rOhFNy0G0iQx05Pi4CzM896GMhoqbszsLWfWXW9XZnc7t4AfqeU11h4GxZ0+v05PtCPVjE7xkx+Wa4vtntJr1w6Z0zgAbgSBMeBFFR9p9qs8KMKuFA2Cjb86pWbTOwVQWJ2j9bVIeF/ZesnnBHSuk9D+GRihIzqIMe4/UGieuZ4ezLEHMfhV8ij2g6277MiqUbZeUTtM74+dXE7Q4Y7gr7wT9JosUATU/A8Mbt1LYxqaPLcn4Vq8PYsuNSqI9xE1p8JaTh7N7iQglF0p+836HxorC9JOKF3im0+xaAtr5b/PHlSt9j32QOtp2VhIKiZHlJ+NHsngB6sFxLN3jM8/x5+ddx6J8UoQ2SACslfukTO/Ign5+Bojzx+wrhJ/Y3p//AJt+VXW9HrhsXWezdVk0FCUYTJIIyM7ivb+C4osMIYHMn8f9ayu3OLJKhu5DbPqgnlMCG5RyomvIeN7IvWEstdQp6xdS5zAjpscg+Yq/6SRes2OMA7w/ZXv3hlW3+vUefrPanAWeMsKrd6co0ZDCRO23I++uY4H0cazbvG73VlYUZ1srAq2SMT1yfLI153xnZl2zo9bbZNYDLqG4PQ9eo3GK1vRLsf1twXHgWkP2sBiOXiJyfhzr1puEt8SiC9aV1EEaxOY3E++KtcP2bZtgBLSKBtCgR8qJrF4O6pMe18R8Jyd963rCkL3jn6Vj8Rx+niTqA9WEAUkwdRkmJABERmav3OLDQNh15UKwPSvsE8ayRdKBZABWVk7nkZOBvy8a5ji/9nHEr/dvace8qfgQR869Ntsi+NTJdB2oa8h//AuO+6v/ALi0q7+76XWwxAtX2AJGpbTlTHMEDIPWlQ2vLu2n/ZC2p711wCfuoMknlBMfw1asWgVIXe2o57py8xt5ijcQHBEjxqtwNhrd5Cg1SwEH/F3YPUZ+MUaxD23bJfg7Xg11ht7TYP8ADbFVO3uAZ4ZckCCOfvE1L6QXmfjb3q01rbi0M7BIHLxBocJEfteHuT/gYR/3GiOd9e4BQkgcx/Kr3Yahi4MZXzweXxqx2xwisAbVi8hG5dlaR7lG9Y9m5pIPjz291FaHE2yuvofaA67hx5/rNaHofxots8rrAzp68jHjtVUC86graWDsQdxtsWqv2QSl9QRGrHx/mKCXj7Ie4zeyJwOg5VY4LsZT3jt8a0+P4QNn7Q+fhWfwfFFDByv08f5UGvZtBRAwKZx1vWhQnEzHKROSKkRgQCMg0iJO3lRVTg7jSLZUk8o5/l769D9GfRONN268nkiGR7mYb+4fE1N2F27wYt6NAs4yCJDeOrJPnT04qyyM/Cu4bGAGUSOqsKM11IEbVzXb/H27ga21t9QJgmBpOciDkfWhb7X4qI9WD0Pq2/AxWF6QcbdB1XAAy7g4wfxokjQ9GO0RbPq71wKPsMxiZk6TyG3I5+u/6QDVw7FYMQ2OgP5V5cnbCN7Ug6gRMwI293u6mt3hOPMd15Uzs2COhGxNFsd32M2qxb5YjHhipOP4r1dvVucAe8/qfKub7D7WdP2YQ3FzAT2uvPEe810V3hjdK6+6ozp3JMcztjbHjREPZ/DiAz5LbD8Y51eS3iCBz2ECP9KKpH864j0h9N7YuNYtqzrszKRnkQvhyn8Nw373GB202c5jX9nHJR9r37bb5qx2iCLXqwQGcQT4Y1EeRjzFYXo96TcJEMTab/8AYIEeB2HnFc16YdsPxHEg8OzBLa6VcalBJyx8RgD/AKaLjsTwq/fApV5+OL4gY/pV3+I0qKDVY7MMXUO8MDnwpUqFctwRIU3ATqN1gfHY/jWzwlwuoJ38KVKiQ5qp8X2RbcFiCGGZXE+/lSpUWrHZHChLeCSCecY92POs/tThh61CJBmZHUE/lSpUK2hy8axe17QD455+o/ClSoU/slu9p5H8K19ApUqKPKrXDcU9l9dswRPiD4EUqVCvU+BuF7SMd2QEx4gHFeUek3Fs/ENYJhAwmN2MTLEzJpUqMRTWyoxpEVmN3HbSSIPI+40qVGnU9l9uX0tjTciY+yp68ys1HxHaF+5vxF4eCuQPlQpUMVh2zxDTYa/cNsjIJBY+BaNUZ2mhbsKuwFKlQSMuKYBSpUUfUr0pUqVGX//Z"/>
          <p:cNvSpPr>
            <a:spLocks noChangeAspect="1" noChangeArrowheads="1"/>
          </p:cNvSpPr>
          <p:nvPr/>
        </p:nvSpPr>
        <p:spPr bwMode="auto">
          <a:xfrm>
            <a:off x="1690687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2709" name="Picture 8" descr="Galileo telesc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2" y="1295400"/>
            <a:ext cx="3124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5" descr="http://www.photo-dictionary.com/photofiles/list/685/1095solar_syste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2" y="3962401"/>
            <a:ext cx="31242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1" name="TextBox 5"/>
          <p:cNvSpPr txBox="1">
            <a:spLocks noChangeArrowheads="1"/>
          </p:cNvSpPr>
          <p:nvPr/>
        </p:nvSpPr>
        <p:spPr bwMode="auto">
          <a:xfrm>
            <a:off x="7389812" y="6170613"/>
            <a:ext cx="342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Label the Sun and Earth </a:t>
            </a:r>
          </a:p>
        </p:txBody>
      </p:sp>
    </p:spTree>
    <p:extLst>
      <p:ext uri="{BB962C8B-B14F-4D97-AF65-F5344CB8AC3E}">
        <p14:creationId xmlns:p14="http://schemas.microsoft.com/office/powerpoint/2010/main" val="40923182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89212" y="34925"/>
            <a:ext cx="6553200" cy="1143000"/>
          </a:xfrm>
        </p:spPr>
        <p:txBody>
          <a:bodyPr/>
          <a:lstStyle/>
          <a:p>
            <a:pPr eaLnBrk="1" hangingPunct="1"/>
            <a:r>
              <a:rPr lang="en-US" altLang="en-US" u="sng">
                <a:latin typeface="Comic Sans MS" panose="030F0702030302020204" pitchFamily="66" charset="0"/>
              </a:rPr>
              <a:t>Modern Universe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9012" y="1524000"/>
            <a:ext cx="8229600" cy="4906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dirty="0">
                <a:latin typeface="Comic Sans MS" panose="030F0702030302020204" pitchFamily="66" charset="0"/>
              </a:rPr>
              <a:t>Is our Sun the center of the </a:t>
            </a:r>
            <a:r>
              <a:rPr lang="en-US" altLang="en-US" u="sng" dirty="0">
                <a:latin typeface="Comic Sans MS" panose="030F0702030302020204" pitchFamily="66" charset="0"/>
              </a:rPr>
              <a:t>Universe</a:t>
            </a:r>
            <a:r>
              <a:rPr lang="en-US" altLang="en-US" dirty="0">
                <a:latin typeface="Comic Sans MS" panose="030F0702030302020204" pitchFamily="66" charset="0"/>
              </a:rPr>
              <a:t>?</a:t>
            </a:r>
            <a:r>
              <a:rPr lang="en-US" altLang="en-US" dirty="0">
                <a:latin typeface="Castellar" panose="020A0402060406010301" pitchFamily="18" charset="0"/>
              </a:rPr>
              <a:t> </a:t>
            </a:r>
          </a:p>
        </p:txBody>
      </p:sp>
      <p:pic>
        <p:nvPicPr>
          <p:cNvPr id="74756" name="Picture 5" descr="http://www.photo-dictionary.com/photofiles/list/685/1095solar_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2" y="2649538"/>
            <a:ext cx="66675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11071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0612" y="665163"/>
            <a:ext cx="6553200" cy="1143000"/>
          </a:xfrm>
        </p:spPr>
        <p:txBody>
          <a:bodyPr/>
          <a:lstStyle/>
          <a:p>
            <a:pPr eaLnBrk="1" hangingPunct="1"/>
            <a:r>
              <a:rPr lang="en-US" altLang="en-US" u="sng">
                <a:latin typeface="Comic Sans MS" panose="030F0702030302020204" pitchFamily="66" charset="0"/>
              </a:rPr>
              <a:t>Modern Universe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1812" y="1905001"/>
            <a:ext cx="10134600" cy="4678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No, the Sun is the center of OUR solar system.</a:t>
            </a:r>
          </a:p>
          <a:p>
            <a:pPr algn="ctr" eaLnBrk="1" hangingPunct="1"/>
            <a:r>
              <a:rPr lang="en-US" altLang="en-US" dirty="0">
                <a:latin typeface="Comic Sans MS" panose="030F0702030302020204" pitchFamily="66" charset="0"/>
              </a:rPr>
              <a:t>Remember, we are only part of 1 </a:t>
            </a:r>
            <a:r>
              <a:rPr lang="en-US" altLang="en-US" u="sng" dirty="0">
                <a:latin typeface="Comic Sans MS" panose="030F0702030302020204" pitchFamily="66" charset="0"/>
              </a:rPr>
              <a:t>galaxy</a:t>
            </a:r>
            <a:r>
              <a:rPr lang="en-US" altLang="en-US" dirty="0">
                <a:latin typeface="Comic Sans MS" panose="030F0702030302020204" pitchFamily="66" charset="0"/>
              </a:rPr>
              <a:t>, but there are many galaxies that make up the entire </a:t>
            </a:r>
            <a:r>
              <a:rPr lang="en-US" altLang="en-US" u="sng" dirty="0">
                <a:latin typeface="Comic Sans MS" panose="030F0702030302020204" pitchFamily="66" charset="0"/>
              </a:rPr>
              <a:t>universe</a:t>
            </a:r>
            <a:r>
              <a:rPr lang="en-US" altLang="en-US" dirty="0">
                <a:latin typeface="Comic Sans MS" panose="030F0702030302020204" pitchFamily="66" charset="0"/>
              </a:rPr>
              <a:t>. </a:t>
            </a:r>
            <a:r>
              <a:rPr lang="en-US" altLang="en-US" dirty="0">
                <a:latin typeface="Castellar" panose="020A0402060406010301" pitchFamily="18" charset="0"/>
              </a:rPr>
              <a:t> </a:t>
            </a:r>
          </a:p>
        </p:txBody>
      </p:sp>
      <p:pic>
        <p:nvPicPr>
          <p:cNvPr id="75780" name="Picture 2" descr="https://encrypted-tbn2.gstatic.com/images?q=tbn:ANd9GcTMXqZKB-puL_8nF1iZeoAwSv6quCf5aDTOD4UsJB9SzST31OI6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" y="3756026"/>
            <a:ext cx="441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3787596"/>
            <a:ext cx="4419600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5334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9012" y="1524000"/>
            <a:ext cx="9753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Homework?</a:t>
            </a:r>
          </a:p>
          <a:p>
            <a:pPr lvl="1"/>
            <a:r>
              <a:rPr lang="en-US" sz="2800" dirty="0"/>
              <a:t>How to write a question….</a:t>
            </a:r>
          </a:p>
          <a:p>
            <a:r>
              <a:rPr lang="en-US" sz="3200" dirty="0"/>
              <a:t>Test corrections</a:t>
            </a:r>
          </a:p>
          <a:p>
            <a:pPr lvl="1"/>
            <a:r>
              <a:rPr lang="en-US" sz="2800" dirty="0"/>
              <a:t>Only 2, what’s up?</a:t>
            </a:r>
          </a:p>
          <a:p>
            <a:r>
              <a:rPr lang="en-US" sz="3200" dirty="0"/>
              <a:t>Wildcat STARS!</a:t>
            </a:r>
          </a:p>
          <a:p>
            <a:r>
              <a:rPr lang="en-US" sz="3200" dirty="0"/>
              <a:t>Brain POP</a:t>
            </a:r>
          </a:p>
          <a:p>
            <a:r>
              <a:rPr lang="en-US" sz="3200" dirty="0"/>
              <a:t>Read Heliocentric / Geocentric</a:t>
            </a:r>
          </a:p>
          <a:p>
            <a:pPr lvl="1"/>
            <a:r>
              <a:rPr lang="en-US" sz="2800" dirty="0"/>
              <a:t>Answer questions, if not done finish as homework</a:t>
            </a:r>
          </a:p>
          <a:p>
            <a:pPr lvl="1"/>
            <a:r>
              <a:rPr lang="en-US" sz="2800" dirty="0"/>
              <a:t>Tear off top sheet, KEEP IT</a:t>
            </a:r>
          </a:p>
          <a:p>
            <a:pPr lvl="1"/>
            <a:r>
              <a:rPr lang="en-US" sz="2800" dirty="0"/>
              <a:t>Turn in answers to bin</a:t>
            </a:r>
          </a:p>
          <a:p>
            <a:r>
              <a:rPr lang="en-US" sz="3200" dirty="0"/>
              <a:t>If Finished, work on vocabulary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020762"/>
          </a:xfrm>
        </p:spPr>
        <p:txBody>
          <a:bodyPr/>
          <a:lstStyle/>
          <a:p>
            <a:r>
              <a:rPr lang="en-US" dirty="0"/>
              <a:t>Todays agenda – 8/14/17</a:t>
            </a:r>
          </a:p>
        </p:txBody>
      </p:sp>
    </p:spTree>
    <p:extLst>
      <p:ext uri="{BB962C8B-B14F-4D97-AF65-F5344CB8AC3E}">
        <p14:creationId xmlns:p14="http://schemas.microsoft.com/office/powerpoint/2010/main" val="161677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2"/>
          <p:cNvSpPr txBox="1">
            <a:spLocks noChangeArrowheads="1"/>
          </p:cNvSpPr>
          <p:nvPr/>
        </p:nvSpPr>
        <p:spPr bwMode="auto">
          <a:xfrm>
            <a:off x="1979612" y="1447801"/>
            <a:ext cx="678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FFFF"/>
                </a:solidFill>
                <a:latin typeface="Comic Sans MS" panose="030F0702030302020204" pitchFamily="66" charset="0"/>
              </a:rPr>
              <a:t>There are 3 types of galaxies.</a:t>
            </a:r>
          </a:p>
        </p:txBody>
      </p:sp>
      <p:pic>
        <p:nvPicPr>
          <p:cNvPr id="76803" name="Picture 7" descr="Image result for galax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2" y="3048000"/>
            <a:ext cx="304800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9" descr="Image result for elliptical galax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2" y="2840831"/>
            <a:ext cx="17049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11" descr="Image result for irregular galax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2" y="2911475"/>
            <a:ext cx="3238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769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1494A0-9DF4-4A70-8E06-662D6E332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7BA81D-136F-469F-A896-00C1FA444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7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BBA6-B64A-4B22-8E9C-C7D57E5A4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838201"/>
          </a:xfrm>
        </p:spPr>
        <p:txBody>
          <a:bodyPr/>
          <a:lstStyle/>
          <a:p>
            <a:r>
              <a:rPr lang="en-US" dirty="0"/>
              <a:t>Notebook Set 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634F15-3151-4247-95D4-8B0431087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9612" y="1215232"/>
            <a:ext cx="4040188" cy="639762"/>
          </a:xfrm>
        </p:spPr>
        <p:txBody>
          <a:bodyPr/>
          <a:lstStyle/>
          <a:p>
            <a:r>
              <a:rPr lang="en-US" dirty="0"/>
              <a:t>Do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8CD14-9335-4FA5-A8B6-4757FDD92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0412" y="1854995"/>
            <a:ext cx="5259388" cy="427116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Syllabus / Contract?</a:t>
            </a:r>
          </a:p>
          <a:p>
            <a:r>
              <a:rPr lang="en-US" sz="2400" dirty="0"/>
              <a:t>Do you have a text book?</a:t>
            </a:r>
          </a:p>
          <a:p>
            <a:r>
              <a:rPr lang="en-US" sz="2400" dirty="0"/>
              <a:t>Notebook Set up</a:t>
            </a:r>
          </a:p>
          <a:p>
            <a:pPr lvl="1"/>
            <a:r>
              <a:rPr lang="en-US" sz="2400" dirty="0"/>
              <a:t>(1) 2 pocket folder</a:t>
            </a:r>
          </a:p>
          <a:p>
            <a:pPr lvl="2"/>
            <a:r>
              <a:rPr lang="en-US" sz="2400" dirty="0"/>
              <a:t>(This will serve as your tab for science)</a:t>
            </a:r>
          </a:p>
          <a:p>
            <a:pPr lvl="1"/>
            <a:r>
              <a:rPr lang="en-US" sz="2400" dirty="0"/>
              <a:t>Tabs Labeled (Yes I know you have 5, you need 3 and some may break. Keep your extras)</a:t>
            </a:r>
          </a:p>
          <a:p>
            <a:pPr lvl="2"/>
            <a:r>
              <a:rPr lang="en-US" sz="2400" dirty="0"/>
              <a:t>Warm ups</a:t>
            </a:r>
          </a:p>
          <a:p>
            <a:pPr lvl="2"/>
            <a:r>
              <a:rPr lang="en-US" sz="2400" dirty="0"/>
              <a:t>Notes</a:t>
            </a:r>
          </a:p>
          <a:p>
            <a:pPr lvl="2"/>
            <a:r>
              <a:rPr lang="en-US" sz="2400" dirty="0"/>
              <a:t>Resources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EDC577-F615-492D-9154-6CD1440B820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CE04B7-DBC5-40D5-BF09-5CCD14485D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708BD5-DEC7-4FFC-B3AE-6F6073623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961" y="402174"/>
            <a:ext cx="3383345" cy="33270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3E72FD-AB29-4697-93E0-81057039C599}"/>
              </a:ext>
            </a:extLst>
          </p:cNvPr>
          <p:cNvSpPr txBox="1"/>
          <p:nvPr/>
        </p:nvSpPr>
        <p:spPr>
          <a:xfrm rot="20492736">
            <a:off x="7381038" y="2659859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 Do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4BD3C8-DACD-4ECE-AA16-EE6DBE4A2352}"/>
              </a:ext>
            </a:extLst>
          </p:cNvPr>
          <p:cNvSpPr txBox="1"/>
          <p:nvPr/>
        </p:nvSpPr>
        <p:spPr>
          <a:xfrm rot="1274163">
            <a:off x="8860274" y="2712118"/>
            <a:ext cx="130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Completed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E6C36D3-12EB-4A8D-9CD6-333704386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812" y="3900671"/>
            <a:ext cx="3570820" cy="293431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7395A90-85BE-49DD-92B0-5FA865CDADB7}"/>
              </a:ext>
            </a:extLst>
          </p:cNvPr>
          <p:cNvSpPr txBox="1"/>
          <p:nvPr/>
        </p:nvSpPr>
        <p:spPr>
          <a:xfrm>
            <a:off x="6551612" y="4610894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Warm up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74F9C1-F548-4D64-93F1-986C2958B2A3}"/>
              </a:ext>
            </a:extLst>
          </p:cNvPr>
          <p:cNvSpPr txBox="1"/>
          <p:nvPr/>
        </p:nvSpPr>
        <p:spPr>
          <a:xfrm>
            <a:off x="7313612" y="461684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78DF78-942F-46D7-9AAB-AD894AA51599}"/>
              </a:ext>
            </a:extLst>
          </p:cNvPr>
          <p:cNvSpPr txBox="1"/>
          <p:nvPr/>
        </p:nvSpPr>
        <p:spPr>
          <a:xfrm>
            <a:off x="8118390" y="4610893"/>
            <a:ext cx="1176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Resources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772AE50-4AC0-4E0A-BF49-037D7E348083}"/>
              </a:ext>
            </a:extLst>
          </p:cNvPr>
          <p:cNvCxnSpPr/>
          <p:nvPr/>
        </p:nvCxnSpPr>
        <p:spPr>
          <a:xfrm flipV="1">
            <a:off x="6781800" y="4114801"/>
            <a:ext cx="0" cy="49609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8EAAD73-AB22-4843-8466-37EA5815F453}"/>
              </a:ext>
            </a:extLst>
          </p:cNvPr>
          <p:cNvCxnSpPr>
            <a:cxnSpLocks/>
          </p:cNvCxnSpPr>
          <p:nvPr/>
        </p:nvCxnSpPr>
        <p:spPr>
          <a:xfrm flipH="1" flipV="1">
            <a:off x="7466012" y="4114801"/>
            <a:ext cx="152400" cy="4960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85CC8CE-D4A8-4BC7-8B8C-D977E1B830AE}"/>
              </a:ext>
            </a:extLst>
          </p:cNvPr>
          <p:cNvCxnSpPr>
            <a:cxnSpLocks/>
          </p:cNvCxnSpPr>
          <p:nvPr/>
        </p:nvCxnSpPr>
        <p:spPr>
          <a:xfrm flipH="1" flipV="1">
            <a:off x="8110454" y="4114802"/>
            <a:ext cx="560387" cy="60959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91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2B0DFA2-3289-4DAD-B715-720157CFD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80" y="2053641"/>
            <a:ext cx="3979563" cy="244216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Warm up</a:t>
            </a:r>
            <a:br>
              <a:rPr lang="en-US" dirty="0"/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993D4D9-B28B-4A12-B858-B565140D5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343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en-US" dirty="0"/>
              <a:t>Open notebook to ‘Warm up’ section. Answer the following question.</a:t>
            </a:r>
          </a:p>
          <a:p>
            <a:pPr marL="0" indent="0">
              <a:buNone/>
            </a:pPr>
            <a:r>
              <a:rPr lang="en-US" b="1" i="1" dirty="0"/>
              <a:t>When you hear that we will learn about Earth’s Systems, what do you think this means?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https://www.youtube.com/watch?v=HCDVN7DCzYE</a:t>
            </a:r>
            <a:r>
              <a:rPr lang="en-US" dirty="0"/>
              <a:t> </a:t>
            </a:r>
          </a:p>
          <a:p>
            <a:r>
              <a:rPr lang="en-US" dirty="0"/>
              <a:t>Review Hunt is on</a:t>
            </a:r>
          </a:p>
          <a:p>
            <a:endParaRPr lang="en-US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94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57232-1905-4093-AACB-57E9F57F0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24ACD-56AE-424D-B70B-F3BF81C6D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Hunt Is On.</a:t>
            </a:r>
          </a:p>
          <a:p>
            <a:pPr lvl="1"/>
            <a:r>
              <a:rPr lang="en-US" dirty="0"/>
              <a:t>Self correct</a:t>
            </a:r>
          </a:p>
          <a:p>
            <a:pPr lvl="1"/>
            <a:r>
              <a:rPr lang="en-US" dirty="0"/>
              <a:t>Turn in for a grade</a:t>
            </a:r>
          </a:p>
          <a:p>
            <a:r>
              <a:rPr lang="en-US" dirty="0"/>
              <a:t>Stations.</a:t>
            </a:r>
          </a:p>
        </p:txBody>
      </p:sp>
    </p:spTree>
    <p:extLst>
      <p:ext uri="{BB962C8B-B14F-4D97-AF65-F5344CB8AC3E}">
        <p14:creationId xmlns:p14="http://schemas.microsoft.com/office/powerpoint/2010/main" val="372901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AB41CF-D8FA-4F5E-80E3-F86953DAC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8000" dirty="0">
                <a:latin typeface="Chiller" panose="04020404031007020602" pitchFamily="82" charset="0"/>
              </a:rPr>
              <a:t>ICELAND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DEDDB4-7961-492B-AA19-6911E7D4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Models –Day 2</a:t>
            </a:r>
          </a:p>
        </p:txBody>
      </p:sp>
      <p:pic>
        <p:nvPicPr>
          <p:cNvPr id="1026" name="Picture 2" descr="Image result for iceland">
            <a:extLst>
              <a:ext uri="{FF2B5EF4-FFF2-40B4-BE49-F238E27FC236}">
                <a16:creationId xmlns:a16="http://schemas.microsoft.com/office/drawing/2014/main" id="{F64C83BF-DF62-4721-B798-C0A780031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67" y="1828800"/>
            <a:ext cx="6012444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88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294211"/>
              </p:ext>
            </p:extLst>
          </p:nvPr>
        </p:nvGraphicFramePr>
        <p:xfrm>
          <a:off x="970840" y="1685017"/>
          <a:ext cx="10609973" cy="4898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0944">
                  <a:extLst>
                    <a:ext uri="{9D8B030D-6E8A-4147-A177-3AD203B41FA5}">
                      <a16:colId xmlns:a16="http://schemas.microsoft.com/office/drawing/2014/main" val="3823973665"/>
                    </a:ext>
                  </a:extLst>
                </a:gridCol>
                <a:gridCol w="3570957">
                  <a:extLst>
                    <a:ext uri="{9D8B030D-6E8A-4147-A177-3AD203B41FA5}">
                      <a16:colId xmlns:a16="http://schemas.microsoft.com/office/drawing/2014/main" val="127154712"/>
                    </a:ext>
                  </a:extLst>
                </a:gridCol>
                <a:gridCol w="1705987">
                  <a:extLst>
                    <a:ext uri="{9D8B030D-6E8A-4147-A177-3AD203B41FA5}">
                      <a16:colId xmlns:a16="http://schemas.microsoft.com/office/drawing/2014/main" val="3215752810"/>
                    </a:ext>
                  </a:extLst>
                </a:gridCol>
                <a:gridCol w="3572085">
                  <a:extLst>
                    <a:ext uri="{9D8B030D-6E8A-4147-A177-3AD203B41FA5}">
                      <a16:colId xmlns:a16="http://schemas.microsoft.com/office/drawing/2014/main" val="791269484"/>
                    </a:ext>
                  </a:extLst>
                </a:gridCol>
              </a:tblGrid>
              <a:tr h="12268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effectLst/>
                        </a:rPr>
                        <a:t> Geocentric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effectLst/>
                        </a:rPr>
                        <a:t> Heliocentric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9540751"/>
                  </a:ext>
                </a:extLst>
              </a:tr>
              <a:tr h="9452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Prefix: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Prefix: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0740452"/>
                  </a:ext>
                </a:extLst>
              </a:tr>
              <a:tr h="8849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Root Word: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Root word: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2669172"/>
                  </a:ext>
                </a:extLst>
              </a:tr>
              <a:tr h="9653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Suffix?: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Suffix?: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4123919"/>
                  </a:ext>
                </a:extLst>
              </a:tr>
              <a:tr h="8758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Definition: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Definition: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94296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9511" y="122717"/>
            <a:ext cx="112613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52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ate history report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State history report presentation" id="{08D4E78C-E0D3-4CFA-9016-66440778EFE9}" vid="{8F138FB4-2C5F-4CC0-8028-C93575262367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481E2F4-73D7-459B-8CF0-162726C90D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State history report presentation</Template>
  <TotalTime>0</TotalTime>
  <Words>1118</Words>
  <Application>Microsoft Office PowerPoint</Application>
  <PresentationFormat>Custom</PresentationFormat>
  <Paragraphs>186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Castellar</vt:lpstr>
      <vt:lpstr>Chiller</vt:lpstr>
      <vt:lpstr>Comic Sans MS</vt:lpstr>
      <vt:lpstr>Gill Sans MT</vt:lpstr>
      <vt:lpstr>Goudy Old Style</vt:lpstr>
      <vt:lpstr>Kristen ITC</vt:lpstr>
      <vt:lpstr>Times New Roman</vt:lpstr>
      <vt:lpstr>State history report presentation</vt:lpstr>
      <vt:lpstr>Default Design</vt:lpstr>
      <vt:lpstr>PowerPoint Presentation</vt:lpstr>
      <vt:lpstr>August 14, 2017</vt:lpstr>
      <vt:lpstr>Todays agenda – 8/14/17</vt:lpstr>
      <vt:lpstr>PowerPoint Presentation</vt:lpstr>
      <vt:lpstr>Notebook Set Up</vt:lpstr>
      <vt:lpstr>Warm up </vt:lpstr>
      <vt:lpstr>Todays Agenda</vt:lpstr>
      <vt:lpstr>Historical Models –Day 2</vt:lpstr>
      <vt:lpstr>What does this mean?</vt:lpstr>
      <vt:lpstr>Where are we in the universe  Stations</vt:lpstr>
      <vt:lpstr>Where are we in the universe  Stations</vt:lpstr>
      <vt:lpstr>Homeroom – Get CWP (creating writing Portfolio)</vt:lpstr>
      <vt:lpstr>What is a Memory?</vt:lpstr>
      <vt:lpstr>Get out 3 ring binder Answer following question on SAME warm up page  1. What evidence did Ptolemy have that supported geocentrism?  2. What evidence did Copernicus have that supported heliocentrism?</vt:lpstr>
      <vt:lpstr>Todays Agenda</vt:lpstr>
      <vt:lpstr>PowerPoint Presentation</vt:lpstr>
      <vt:lpstr>PowerPoint Presentation</vt:lpstr>
      <vt:lpstr>PowerPoint Presentation</vt:lpstr>
      <vt:lpstr>PowerPoint Presentation</vt:lpstr>
      <vt:lpstr>Geocentric Theory</vt:lpstr>
      <vt:lpstr>Geocentric Model</vt:lpstr>
      <vt:lpstr>Geocentric: Model</vt:lpstr>
      <vt:lpstr>PowerPoint Presentation</vt:lpstr>
      <vt:lpstr>PowerPoint Presentation</vt:lpstr>
      <vt:lpstr> Scientist: Copernicus</vt:lpstr>
      <vt:lpstr>PowerPoint Presentation</vt:lpstr>
      <vt:lpstr>Evidence of the Heliocentric Theory</vt:lpstr>
      <vt:lpstr>Modern Universe</vt:lpstr>
      <vt:lpstr>Modern Universe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2017-08-14T12:00:38Z</dcterms:created>
  <dcterms:modified xsi:type="dcterms:W3CDTF">2019-08-22T00:13:42Z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TC034605819991</vt:lpwstr>
  </property>
</Properties>
</file>