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notesMasterIdLst>
    <p:notesMasterId r:id="rId30"/>
  </p:notesMasterIdLst>
  <p:handoutMasterIdLst>
    <p:handoutMasterId r:id="rId31"/>
  </p:handoutMasterIdLst>
  <p:sldIdLst>
    <p:sldId id="294" r:id="rId4"/>
    <p:sldId id="295" r:id="rId5"/>
    <p:sldId id="296" r:id="rId6"/>
    <p:sldId id="297" r:id="rId7"/>
    <p:sldId id="298" r:id="rId8"/>
    <p:sldId id="305" r:id="rId9"/>
    <p:sldId id="307" r:id="rId10"/>
    <p:sldId id="302" r:id="rId11"/>
    <p:sldId id="263" r:id="rId12"/>
    <p:sldId id="266" r:id="rId13"/>
    <p:sldId id="265" r:id="rId14"/>
    <p:sldId id="264" r:id="rId15"/>
    <p:sldId id="262" r:id="rId16"/>
    <p:sldId id="275" r:id="rId17"/>
    <p:sldId id="276" r:id="rId18"/>
    <p:sldId id="269" r:id="rId19"/>
    <p:sldId id="288" r:id="rId20"/>
    <p:sldId id="270" r:id="rId21"/>
    <p:sldId id="289" r:id="rId22"/>
    <p:sldId id="277" r:id="rId23"/>
    <p:sldId id="278" r:id="rId24"/>
    <p:sldId id="279" r:id="rId25"/>
    <p:sldId id="281" r:id="rId26"/>
    <p:sldId id="282" r:id="rId27"/>
    <p:sldId id="283" r:id="rId28"/>
    <p:sldId id="287" r:id="rId29"/>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5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576"/>
          </a:xfrm>
          <a:prstGeom prst="rect">
            <a:avLst/>
          </a:prstGeom>
        </p:spPr>
        <p:txBody>
          <a:bodyPr vert="horz" lIns="91440" tIns="45720" rIns="91440" bIns="45720" rtlCol="0"/>
          <a:lstStyle>
            <a:lvl1pPr algn="r">
              <a:defRPr sz="1200"/>
            </a:lvl1pPr>
          </a:lstStyle>
          <a:p>
            <a:fld id="{6AF22538-E2F9-4F28-AE31-B94F4DDED922}" type="datetimeFigureOut">
              <a:rPr lang="en-US" smtClean="0"/>
              <a:t>3/6/2019</a:t>
            </a:fld>
            <a:endParaRPr lang="en-US"/>
          </a:p>
        </p:txBody>
      </p:sp>
      <p:sp>
        <p:nvSpPr>
          <p:cNvPr id="4" name="Footer Placeholder 3"/>
          <p:cNvSpPr>
            <a:spLocks noGrp="1"/>
          </p:cNvSpPr>
          <p:nvPr>
            <p:ph type="ftr" sz="quarter" idx="2"/>
          </p:nvPr>
        </p:nvSpPr>
        <p:spPr>
          <a:xfrm>
            <a:off x="0" y="8737989"/>
            <a:ext cx="2971800" cy="4615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37989"/>
            <a:ext cx="2971800" cy="461575"/>
          </a:xfrm>
          <a:prstGeom prst="rect">
            <a:avLst/>
          </a:prstGeom>
        </p:spPr>
        <p:txBody>
          <a:bodyPr vert="horz" lIns="91440" tIns="45720" rIns="91440" bIns="45720" rtlCol="0" anchor="b"/>
          <a:lstStyle>
            <a:lvl1pPr algn="r">
              <a:defRPr sz="1200"/>
            </a:lvl1pPr>
          </a:lstStyle>
          <a:p>
            <a:fld id="{1A353B4F-25BD-4BB2-8BA8-C8A2DEA14FBE}" type="slidenum">
              <a:rPr lang="en-US" smtClean="0"/>
              <a:t>‹#›</a:t>
            </a:fld>
            <a:endParaRPr lang="en-US"/>
          </a:p>
        </p:txBody>
      </p:sp>
    </p:spTree>
    <p:extLst>
      <p:ext uri="{BB962C8B-B14F-4D97-AF65-F5344CB8AC3E}">
        <p14:creationId xmlns:p14="http://schemas.microsoft.com/office/powerpoint/2010/main" val="1112816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9978"/>
          </a:xfrm>
          <a:prstGeom prst="rect">
            <a:avLst/>
          </a:prstGeom>
        </p:spPr>
        <p:txBody>
          <a:bodyPr vert="horz" lIns="91440" tIns="45720" rIns="91440" bIns="45720" rtlCol="0"/>
          <a:lstStyle>
            <a:lvl1pPr algn="r">
              <a:defRPr sz="1200"/>
            </a:lvl1pPr>
          </a:lstStyle>
          <a:p>
            <a:fld id="{B4492023-38EB-418B-9B7C-D4FAEAFA9C89}" type="datetimeFigureOut">
              <a:rPr lang="en-US" smtClean="0"/>
              <a:t>3/6/2019</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69793"/>
            <a:ext cx="5486400" cy="413980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988"/>
            <a:ext cx="2971800" cy="459978"/>
          </a:xfrm>
          <a:prstGeom prst="rect">
            <a:avLst/>
          </a:prstGeom>
        </p:spPr>
        <p:txBody>
          <a:bodyPr vert="horz" lIns="91440" tIns="45720" rIns="91440" bIns="45720" rtlCol="0" anchor="b"/>
          <a:lstStyle>
            <a:lvl1pPr algn="r">
              <a:defRPr sz="1200"/>
            </a:lvl1pPr>
          </a:lstStyle>
          <a:p>
            <a:fld id="{4CE33A8E-6C20-4471-B7E6-A9655902D728}" type="slidenum">
              <a:rPr lang="en-US" smtClean="0"/>
              <a:t>‹#›</a:t>
            </a:fld>
            <a:endParaRPr lang="en-US"/>
          </a:p>
        </p:txBody>
      </p:sp>
    </p:spTree>
    <p:extLst>
      <p:ext uri="{BB962C8B-B14F-4D97-AF65-F5344CB8AC3E}">
        <p14:creationId xmlns:p14="http://schemas.microsoft.com/office/powerpoint/2010/main" val="92903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a:t>
            </a:fld>
            <a:endParaRPr lang="en-US"/>
          </a:p>
        </p:txBody>
      </p:sp>
    </p:spTree>
    <p:extLst>
      <p:ext uri="{BB962C8B-B14F-4D97-AF65-F5344CB8AC3E}">
        <p14:creationId xmlns:p14="http://schemas.microsoft.com/office/powerpoint/2010/main" val="2737410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pose the question on the slide to the class. The teacher can either ask for volunteers or call on specific students to answer the question. When ready, click the mouse to reveal some synonyms for composition.</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10</a:t>
            </a:fld>
            <a:endParaRPr lang="en-US"/>
          </a:p>
        </p:txBody>
      </p:sp>
    </p:spTree>
    <p:extLst>
      <p:ext uri="{BB962C8B-B14F-4D97-AF65-F5344CB8AC3E}">
        <p14:creationId xmlns:p14="http://schemas.microsoft.com/office/powerpoint/2010/main" val="879476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pose the question to</a:t>
            </a:r>
            <a:r>
              <a:rPr lang="en-US" baseline="0" dirty="0" smtClean="0"/>
              <a:t> the class and gather a few student responses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11</a:t>
            </a:fld>
            <a:endParaRPr lang="en-US"/>
          </a:p>
        </p:txBody>
      </p:sp>
    </p:spTree>
    <p:extLst>
      <p:ext uri="{BB962C8B-B14F-4D97-AF65-F5344CB8AC3E}">
        <p14:creationId xmlns:p14="http://schemas.microsoft.com/office/powerpoint/2010/main" val="4219766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a:t>
            </a:r>
            <a:r>
              <a:rPr lang="en-US" baseline="0" dirty="0" smtClean="0"/>
              <a:t> on the slide while the students record the information on their notes.</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12</a:t>
            </a:fld>
            <a:endParaRPr lang="en-US"/>
          </a:p>
        </p:txBody>
      </p:sp>
    </p:spTree>
    <p:extLst>
      <p:ext uri="{BB962C8B-B14F-4D97-AF65-F5344CB8AC3E}">
        <p14:creationId xmlns:p14="http://schemas.microsoft.com/office/powerpoint/2010/main" val="3427362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13</a:t>
            </a:fld>
            <a:endParaRPr lang="en-US"/>
          </a:p>
        </p:txBody>
      </p:sp>
    </p:spTree>
    <p:extLst>
      <p:ext uri="{BB962C8B-B14F-4D97-AF65-F5344CB8AC3E}">
        <p14:creationId xmlns:p14="http://schemas.microsoft.com/office/powerpoint/2010/main" val="497054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14</a:t>
            </a:fld>
            <a:endParaRPr lang="en-US"/>
          </a:p>
        </p:txBody>
      </p:sp>
    </p:spTree>
    <p:extLst>
      <p:ext uri="{BB962C8B-B14F-4D97-AF65-F5344CB8AC3E}">
        <p14:creationId xmlns:p14="http://schemas.microsoft.com/office/powerpoint/2010/main" val="1500714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15</a:t>
            </a:fld>
            <a:endParaRPr lang="en-US"/>
          </a:p>
        </p:txBody>
      </p:sp>
    </p:spTree>
    <p:extLst>
      <p:ext uri="{BB962C8B-B14F-4D97-AF65-F5344CB8AC3E}">
        <p14:creationId xmlns:p14="http://schemas.microsoft.com/office/powerpoint/2010/main" val="938418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16</a:t>
            </a:fld>
            <a:endParaRPr lang="en-US"/>
          </a:p>
        </p:txBody>
      </p:sp>
    </p:spTree>
    <p:extLst>
      <p:ext uri="{BB962C8B-B14F-4D97-AF65-F5344CB8AC3E}">
        <p14:creationId xmlns:p14="http://schemas.microsoft.com/office/powerpoint/2010/main" val="3495146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4CE33A8E-6C20-4471-B7E6-A9655902D728}" type="slidenum">
              <a:rPr lang="en-US" smtClean="0"/>
              <a:t>18</a:t>
            </a:fld>
            <a:endParaRPr lang="en-US"/>
          </a:p>
        </p:txBody>
      </p:sp>
    </p:spTree>
    <p:extLst>
      <p:ext uri="{BB962C8B-B14F-4D97-AF65-F5344CB8AC3E}">
        <p14:creationId xmlns:p14="http://schemas.microsoft.com/office/powerpoint/2010/main" val="2666390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F8B2B88-68CF-4D89-9A88-3C294467524F}" type="slidenum">
              <a:rPr lang="en-US" altLang="en-US" sz="1200"/>
              <a:pPr eaLnBrk="1" hangingPunct="1"/>
              <a:t>20</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77310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B858BCA-F7F8-4029-A678-CE9B48BE2A16}" type="slidenum">
              <a:rPr lang="en-US" altLang="en-US" sz="1200"/>
              <a:pPr eaLnBrk="1" hangingPunct="1"/>
              <a:t>21</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4406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a:t>
            </a:r>
            <a:r>
              <a:rPr lang="en-US" baseline="0" dirty="0" smtClean="0"/>
              <a:t>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2</a:t>
            </a:fld>
            <a:endParaRPr lang="en-US"/>
          </a:p>
        </p:txBody>
      </p:sp>
    </p:spTree>
    <p:extLst>
      <p:ext uri="{BB962C8B-B14F-4D97-AF65-F5344CB8AC3E}">
        <p14:creationId xmlns:p14="http://schemas.microsoft.com/office/powerpoint/2010/main" val="2936870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E001F46-2166-431C-B8F9-328185C02A01}" type="slidenum">
              <a:rPr lang="en-US" altLang="en-US" sz="1200"/>
              <a:pPr eaLnBrk="1" hangingPunct="1"/>
              <a:t>22</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99257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92F975F-6643-4510-B04C-D53ED70E2C9F}" type="slidenum">
              <a:rPr lang="en-US" altLang="en-US" sz="1200"/>
              <a:pPr eaLnBrk="1" hangingPunct="1"/>
              <a:t>23</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37088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C428DC4-16F9-4D0C-8522-D686C6ABE78C}" type="slidenum">
              <a:rPr lang="en-US" altLang="en-US" sz="1200"/>
              <a:pPr eaLnBrk="1" hangingPunct="1"/>
              <a:t>24</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90996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6ECA929-5A48-4B81-BF51-CCCFA61D5201}" type="slidenum">
              <a:rPr lang="en-US" altLang="en-US" sz="1200"/>
              <a:pPr eaLnBrk="1" hangingPunct="1"/>
              <a:t>25</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47504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10E4BA7-31E6-48BF-BB50-FFC7E63BB625}" type="slidenum">
              <a:rPr lang="en-US" altLang="en-US" sz="1200"/>
              <a:pPr eaLnBrk="1" hangingPunct="1"/>
              <a:t>26</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8757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3</a:t>
            </a:fld>
            <a:endParaRPr lang="en-US"/>
          </a:p>
        </p:txBody>
      </p:sp>
    </p:spTree>
    <p:extLst>
      <p:ext uri="{BB962C8B-B14F-4D97-AF65-F5344CB8AC3E}">
        <p14:creationId xmlns:p14="http://schemas.microsoft.com/office/powerpoint/2010/main" val="1646130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present the information on the slide while the students record the important information on their notes.</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4</a:t>
            </a:fld>
            <a:endParaRPr lang="en-US"/>
          </a:p>
        </p:txBody>
      </p:sp>
    </p:spTree>
    <p:extLst>
      <p:ext uri="{BB962C8B-B14F-4D97-AF65-F5344CB8AC3E}">
        <p14:creationId xmlns:p14="http://schemas.microsoft.com/office/powerpoint/2010/main" val="179987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graph on the slide to illustrate</a:t>
            </a:r>
            <a:r>
              <a:rPr lang="en-US" baseline="0" dirty="0" smtClean="0"/>
              <a:t> the amount of usable water in the world.</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5</a:t>
            </a:fld>
            <a:endParaRPr lang="en-US"/>
          </a:p>
        </p:txBody>
      </p:sp>
    </p:spTree>
    <p:extLst>
      <p:ext uri="{BB962C8B-B14F-4D97-AF65-F5344CB8AC3E}">
        <p14:creationId xmlns:p14="http://schemas.microsoft.com/office/powerpoint/2010/main" val="312624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graph on the slide to illustrate the amount and types of water on the earth.</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6</a:t>
            </a:fld>
            <a:endParaRPr lang="en-US"/>
          </a:p>
        </p:txBody>
      </p:sp>
    </p:spTree>
    <p:extLst>
      <p:ext uri="{BB962C8B-B14F-4D97-AF65-F5344CB8AC3E}">
        <p14:creationId xmlns:p14="http://schemas.microsoft.com/office/powerpoint/2010/main" val="175522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use the graph on the slide to illustrate the amount and types of water on the earth.</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7</a:t>
            </a:fld>
            <a:endParaRPr lang="en-US"/>
          </a:p>
        </p:txBody>
      </p:sp>
    </p:spTree>
    <p:extLst>
      <p:ext uri="{BB962C8B-B14F-4D97-AF65-F5344CB8AC3E}">
        <p14:creationId xmlns:p14="http://schemas.microsoft.com/office/powerpoint/2010/main" val="2826770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present the information on the slide while the students record the important information on their notes.</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8</a:t>
            </a:fld>
            <a:endParaRPr lang="en-US"/>
          </a:p>
        </p:txBody>
      </p:sp>
    </p:spTree>
    <p:extLst>
      <p:ext uri="{BB962C8B-B14F-4D97-AF65-F5344CB8AC3E}">
        <p14:creationId xmlns:p14="http://schemas.microsoft.com/office/powerpoint/2010/main" val="3326789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slide as a transition into the next part of the lesson, the chemical composition of ocean water</a:t>
            </a:r>
            <a:endParaRPr lang="en-US" dirty="0"/>
          </a:p>
        </p:txBody>
      </p:sp>
      <p:sp>
        <p:nvSpPr>
          <p:cNvPr id="4" name="Slide Number Placeholder 3"/>
          <p:cNvSpPr>
            <a:spLocks noGrp="1"/>
          </p:cNvSpPr>
          <p:nvPr>
            <p:ph type="sldNum" sz="quarter" idx="10"/>
          </p:nvPr>
        </p:nvSpPr>
        <p:spPr/>
        <p:txBody>
          <a:bodyPr/>
          <a:lstStyle/>
          <a:p>
            <a:fld id="{4CE33A8E-6C20-4471-B7E6-A9655902D728}" type="slidenum">
              <a:rPr lang="en-US" smtClean="0"/>
              <a:t>9</a:t>
            </a:fld>
            <a:endParaRPr lang="en-US"/>
          </a:p>
        </p:txBody>
      </p:sp>
    </p:spTree>
    <p:extLst>
      <p:ext uri="{BB962C8B-B14F-4D97-AF65-F5344CB8AC3E}">
        <p14:creationId xmlns:p14="http://schemas.microsoft.com/office/powerpoint/2010/main" val="318577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64CD0E-604F-4CFC-9E88-AAF2855E38F8}" type="slidenum">
              <a:rPr lang="en-US" altLang="en-US"/>
              <a:pPr/>
              <a:t>‹#›</a:t>
            </a:fld>
            <a:endParaRPr lang="en-US" altLang="en-US"/>
          </a:p>
        </p:txBody>
      </p:sp>
    </p:spTree>
    <p:extLst>
      <p:ext uri="{BB962C8B-B14F-4D97-AF65-F5344CB8AC3E}">
        <p14:creationId xmlns:p14="http://schemas.microsoft.com/office/powerpoint/2010/main" val="941708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403649698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41715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57591666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94946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1623818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53382604"/>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1346890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2038095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970136026"/>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35020852"/>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258266828"/>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29672461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3094269"/>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8651720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308992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7608038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8140933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00341638"/>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1349742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46745262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99782306"/>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62192952"/>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3E7B-DFC5-4FDE-B080-3AF4AC6CAE5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t>3/6/2019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953E7B-DFC5-4FDE-B080-3AF4AC6CAE5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t>3/6/2019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t>3/6/2019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3E7B-DFC5-4FDE-B080-3AF4AC6CAE5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3E7B-DFC5-4FDE-B080-3AF4AC6CAE53}"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BE7660-7351-4586-BAF4-C82D31929213}" type="datetimeFigureOut">
              <a:rPr lang="en-US" smtClean="0"/>
              <a:t>3/6/2019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9953E7B-DFC5-4FDE-B080-3AF4AC6CAE5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32" r:id="rId12"/>
  </p:sldLayoutIdLst>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605854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BE7660-7351-4586-BAF4-C82D31929213}" type="datetimeFigureOut">
              <a:rPr lang="en-US" smtClean="0">
                <a:solidFill>
                  <a:prstClr val="black">
                    <a:lumMod val="50000"/>
                    <a:lumOff val="50000"/>
                  </a:prstClr>
                </a:solidFill>
              </a:rPr>
              <a:pPr/>
              <a:t>3/6/2019</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328442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D69hGvCsWgA&amp;list=PL88CB33C02CCF3D39&amp;index=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D69hGvCsWg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U51cY6iod3U&amp;index=5&amp;list=PL88CB33C02CCF3D3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hmMlspNoZM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oceanworld.tamu.edu/resources/ocng_textbook/chapter03/Images/Fig3-7R.jpg"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Earth showing if all, liquid fresh, and the water in rivers and lakes were put into 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066800"/>
            <a:ext cx="4771897" cy="43434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73525" y="391567"/>
            <a:ext cx="3581400" cy="5693866"/>
          </a:xfrm>
          <a:prstGeom prst="rect">
            <a:avLst/>
          </a:prstGeom>
        </p:spPr>
        <p:txBody>
          <a:bodyPr wrap="square">
            <a:spAutoFit/>
          </a:bodyPr>
          <a:lstStyle/>
          <a:p>
            <a:pPr algn="ctr"/>
            <a:r>
              <a:rPr lang="en-US" sz="2800" dirty="0" smtClean="0">
                <a:solidFill>
                  <a:prstClr val="black"/>
                </a:solidFill>
              </a:rPr>
              <a:t>The largest sphere represents all of Earth's water. </a:t>
            </a:r>
          </a:p>
          <a:p>
            <a:pPr algn="ctr"/>
            <a:endParaRPr lang="en-US" sz="2800" dirty="0">
              <a:solidFill>
                <a:prstClr val="black"/>
              </a:solidFill>
            </a:endParaRPr>
          </a:p>
          <a:p>
            <a:pPr algn="ctr"/>
            <a:r>
              <a:rPr lang="en-US" sz="2800" dirty="0" smtClean="0">
                <a:solidFill>
                  <a:prstClr val="black"/>
                </a:solidFill>
              </a:rPr>
              <a:t>The sphere includes all the water in the oceans, ice caps, lakes, and rivers, as well as groundwater, atmospheric water, and even the water in you, your dog, and your tomato plant.</a:t>
            </a:r>
            <a:endParaRPr lang="en-US" sz="2800" dirty="0">
              <a:solidFill>
                <a:prstClr val="black"/>
              </a:solidFill>
            </a:endParaRPr>
          </a:p>
        </p:txBody>
      </p:sp>
      <p:cxnSp>
        <p:nvCxnSpPr>
          <p:cNvPr id="8" name="Straight Arrow Connector 7"/>
          <p:cNvCxnSpPr/>
          <p:nvPr/>
        </p:nvCxnSpPr>
        <p:spPr>
          <a:xfrm>
            <a:off x="3276600" y="1295400"/>
            <a:ext cx="1815965" cy="1016243"/>
          </a:xfrm>
          <a:prstGeom prst="straightConnector1">
            <a:avLst/>
          </a:prstGeom>
          <a:ln w="127000">
            <a:solidFill>
              <a:schemeClr val="bg1">
                <a:lumMod val="75000"/>
              </a:schemeClr>
            </a:solidFill>
            <a:tailEnd type="triangle"/>
          </a:ln>
          <a:effectLst>
            <a:glow rad="50800">
              <a:schemeClr val="bg1"/>
            </a:glow>
            <a:outerShdw blurRad="50800" dist="63500" dir="7200000" sx="90000" sy="9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228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76200" y="152400"/>
            <a:ext cx="8839200" cy="2829954"/>
          </a:xfrm>
        </p:spPr>
        <p:txBody>
          <a:bodyPr/>
          <a:lstStyle/>
          <a:p>
            <a:pPr marL="182880" indent="0" algn="ctr">
              <a:buNone/>
            </a:pPr>
            <a:r>
              <a:rPr lang="en-US" dirty="0" smtClean="0">
                <a:effectLst>
                  <a:reflection blurRad="6350" stA="55000" endA="300" endPos="15000" dir="5400000" sy="-100000" algn="bl" rotWithShape="0"/>
                </a:effectLst>
              </a:rPr>
              <a:t>What does the word composition mean? </a:t>
            </a:r>
            <a:br>
              <a:rPr lang="en-US" dirty="0" smtClean="0">
                <a:effectLst>
                  <a:reflection blurRad="6350" stA="55000" endA="300" endPos="15000" dir="5400000" sy="-100000" algn="bl" rotWithShape="0"/>
                </a:effectLst>
              </a:rPr>
            </a:br>
            <a:r>
              <a:rPr lang="en-US" sz="1800" dirty="0" smtClean="0">
                <a:effectLst>
                  <a:reflection blurRad="6350" stA="55000" endA="300" endPos="15000" dir="5400000" sy="-100000" algn="bl" rotWithShape="0"/>
                </a:effectLst>
              </a:rPr>
              <a:t/>
            </a:r>
            <a:br>
              <a:rPr lang="en-US" sz="1800" dirty="0" smtClean="0">
                <a:effectLst>
                  <a:reflection blurRad="6350" stA="55000" endA="300" endPos="15000" dir="5400000" sy="-100000" algn="bl" rotWithShape="0"/>
                </a:effectLst>
              </a:rPr>
            </a:br>
            <a:r>
              <a:rPr lang="en-US" dirty="0" smtClean="0">
                <a:effectLst>
                  <a:reflection blurRad="6350" stA="55000" endA="300" endPos="15000" dir="5400000" sy="-100000" algn="bl" rotWithShape="0"/>
                </a:effectLst>
              </a:rPr>
              <a:t>What are some synonyms?</a:t>
            </a:r>
            <a:endParaRPr lang="en-US" dirty="0">
              <a:effectLst>
                <a:reflection blurRad="6350" stA="55000" endA="300" endPos="15000" dir="5400000" sy="-100000" algn="bl" rotWithShape="0"/>
              </a:effectLst>
            </a:endParaRPr>
          </a:p>
        </p:txBody>
      </p:sp>
      <p:sp>
        <p:nvSpPr>
          <p:cNvPr id="2" name="Rectangle 1"/>
          <p:cNvSpPr/>
          <p:nvPr/>
        </p:nvSpPr>
        <p:spPr>
          <a:xfrm>
            <a:off x="873273" y="3245787"/>
            <a:ext cx="3307317"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Structure</a:t>
            </a:r>
            <a:endParaRPr lang="en-US" sz="54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4" name="Rectangle 3"/>
          <p:cNvSpPr/>
          <p:nvPr/>
        </p:nvSpPr>
        <p:spPr>
          <a:xfrm>
            <a:off x="2526932" y="5562600"/>
            <a:ext cx="417614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Components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rot="20039870">
            <a:off x="769243" y="4679834"/>
            <a:ext cx="235032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olidFill>
                  <a:prstDash val="solid"/>
                </a:ln>
                <a:solidFill>
                  <a:schemeClr val="accent3">
                    <a:lumMod val="50000"/>
                  </a:schemeClr>
                </a:solidFill>
                <a:effectLst>
                  <a:reflection blurRad="12700" stA="28000" endPos="45000" dist="1000" dir="5400000" sy="-100000" algn="bl" rotWithShape="0"/>
                </a:effectLst>
              </a:rPr>
              <a:t>Pieces</a:t>
            </a:r>
            <a:endParaRPr lang="en-US" sz="5400" b="1" cap="all" spc="0" dirty="0">
              <a:ln w="9000" cmpd="sng">
                <a:solidFill>
                  <a:schemeClr val="accent4"/>
                </a:solidFill>
                <a:prstDash val="solid"/>
              </a:ln>
              <a:solidFill>
                <a:schemeClr val="accent3">
                  <a:lumMod val="50000"/>
                </a:schemeClr>
              </a:solidFill>
              <a:effectLst>
                <a:reflection blurRad="12700" stA="28000" endPos="45000" dist="1000" dir="5400000" sy="-100000" algn="bl" rotWithShape="0"/>
              </a:effectLst>
            </a:endParaRPr>
          </a:p>
        </p:txBody>
      </p:sp>
      <p:sp>
        <p:nvSpPr>
          <p:cNvPr id="8" name="Rectangle 7"/>
          <p:cNvSpPr/>
          <p:nvPr/>
        </p:nvSpPr>
        <p:spPr>
          <a:xfrm>
            <a:off x="5360940" y="3245787"/>
            <a:ext cx="3013075" cy="923330"/>
          </a:xfrm>
          <a:prstGeom prst="rect">
            <a:avLst/>
          </a:prstGeom>
        </p:spPr>
        <p:txBody>
          <a:bodyPr wrap="square">
            <a:spAutoFit/>
          </a:bodyPr>
          <a:lstStyle/>
          <a:p>
            <a:pPr lvl="0" algn="ctr"/>
            <a:r>
              <a:rPr lang="en-US" sz="5400" b="1" spc="50" dirty="0" smtClean="0">
                <a:ln w="11430"/>
                <a:solidFill>
                  <a:srgbClr val="D60093"/>
                </a:solidFill>
                <a:effectLst>
                  <a:outerShdw blurRad="76200" dist="50800" dir="5400000" algn="tl" rotWithShape="0">
                    <a:srgbClr val="000000">
                      <a:alpha val="65000"/>
                    </a:srgbClr>
                  </a:outerShdw>
                </a:effectLst>
              </a:rPr>
              <a:t>Make-up</a:t>
            </a:r>
            <a:endParaRPr lang="en-US" sz="5400" b="1" spc="50" dirty="0">
              <a:ln w="11430"/>
              <a:solidFill>
                <a:srgbClr val="D60093"/>
              </a:solidFill>
              <a:effectLst>
                <a:outerShdw blurRad="76200" dist="50800" dir="5400000" algn="tl" rotWithShape="0">
                  <a:srgbClr val="000000">
                    <a:alpha val="65000"/>
                  </a:srgbClr>
                </a:outerShdw>
              </a:effectLst>
            </a:endParaRPr>
          </a:p>
        </p:txBody>
      </p:sp>
      <p:sp>
        <p:nvSpPr>
          <p:cNvPr id="9" name="Rectangle 8"/>
          <p:cNvSpPr/>
          <p:nvPr/>
        </p:nvSpPr>
        <p:spPr>
          <a:xfrm rot="1956443">
            <a:off x="5974688" y="4771591"/>
            <a:ext cx="2762295" cy="923330"/>
          </a:xfrm>
          <a:prstGeom prst="rect">
            <a:avLst/>
          </a:prstGeom>
          <a:noFill/>
        </p:spPr>
        <p:txBody>
          <a:bodyPr wrap="none" lIns="91440" tIns="45720" rIns="91440" bIns="45720">
            <a:spAutoFit/>
          </a:bodyPr>
          <a:lstStyle/>
          <a:p>
            <a:pPr algn="ctr"/>
            <a:r>
              <a:rPr lang="en-US" sz="5400" b="1" dirty="0" smtClean="0">
                <a:ln w="19050">
                  <a:solidFill>
                    <a:schemeClr val="accent5"/>
                  </a:solidFill>
                  <a:prstDash val="solid"/>
                </a:ln>
                <a:solidFill>
                  <a:schemeClr val="accent5"/>
                </a:solidFill>
                <a:effectLst>
                  <a:outerShdw blurRad="50000" dist="50800" dir="7500000" algn="tl">
                    <a:srgbClr val="000000">
                      <a:shade val="5000"/>
                      <a:alpha val="35000"/>
                    </a:srgbClr>
                  </a:outerShdw>
                </a:effectLst>
              </a:rPr>
              <a:t>Content</a:t>
            </a:r>
            <a:endParaRPr lang="en-US" sz="5400" b="1" cap="none" spc="0" dirty="0">
              <a:ln w="19050">
                <a:solidFill>
                  <a:schemeClr val="accent5"/>
                </a:solidFill>
                <a:prstDash val="solid"/>
              </a:ln>
              <a:solidFill>
                <a:schemeClr val="accent5"/>
              </a:solidFill>
              <a:effectLst>
                <a:outerShdw blurRad="50000" dist="50800" dir="7500000" algn="tl">
                  <a:srgbClr val="000000">
                    <a:shade val="5000"/>
                    <a:alpha val="35000"/>
                  </a:srgbClr>
                </a:outerShdw>
              </a:effectLst>
            </a:endParaRPr>
          </a:p>
        </p:txBody>
      </p:sp>
      <p:sp>
        <p:nvSpPr>
          <p:cNvPr id="10" name="Rectangle 9"/>
          <p:cNvSpPr/>
          <p:nvPr/>
        </p:nvSpPr>
        <p:spPr>
          <a:xfrm>
            <a:off x="3716551" y="4309926"/>
            <a:ext cx="1796902" cy="923330"/>
          </a:xfrm>
          <a:prstGeom prst="rect">
            <a:avLst/>
          </a:prstGeom>
          <a:noFill/>
        </p:spPr>
        <p:txBody>
          <a:bodyPr wrap="none" lIns="91440" tIns="45720" rIns="91440" bIns="45720">
            <a:spAutoFit/>
          </a:bodyPr>
          <a:lstStyle/>
          <a:p>
            <a:pPr algn="ctr"/>
            <a:r>
              <a:rPr lang="en-US" sz="5400" b="1" dirty="0" smtClean="0">
                <a:ln w="31550" cmpd="sng">
                  <a:solidFill>
                    <a:srgbClr val="FFFF00"/>
                  </a:solidFill>
                  <a:prstDash val="solid"/>
                </a:ln>
                <a:solidFill>
                  <a:srgbClr val="FFFF00"/>
                </a:solidFill>
                <a:effectLst>
                  <a:outerShdw blurRad="41275" dist="12700" dir="12000000" algn="tl" rotWithShape="0">
                    <a:srgbClr val="000000">
                      <a:alpha val="40000"/>
                    </a:srgbClr>
                  </a:outerShdw>
                </a:effectLst>
              </a:rPr>
              <a:t>Parts</a:t>
            </a:r>
            <a:endParaRPr lang="en-US" sz="5400" b="1" cap="none" spc="0" dirty="0">
              <a:ln w="31550" cmpd="sng">
                <a:solidFill>
                  <a:srgbClr val="FFFF00"/>
                </a:solidFill>
                <a:prstDash val="solid"/>
              </a:ln>
              <a:solidFill>
                <a:srgbClr val="FFFF00"/>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632102108"/>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6"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304800"/>
            <a:ext cx="8229600" cy="1905000"/>
          </a:xfrm>
        </p:spPr>
        <p:txBody>
          <a:bodyPr/>
          <a:lstStyle/>
          <a:p>
            <a:pPr marL="182880" indent="0" algn="ctr">
              <a:buNone/>
            </a:pPr>
            <a:r>
              <a:rPr lang="en-US" dirty="0" smtClean="0">
                <a:effectLst>
                  <a:reflection blurRad="6350" stA="55000" endA="300" endPos="15000" dir="5400000" sy="-100000" algn="bl" rotWithShape="0"/>
                </a:effectLst>
              </a:rPr>
              <a:t>What percent of ocean water is salt?</a:t>
            </a:r>
            <a:endParaRPr lang="en-US" dirty="0">
              <a:effectLst>
                <a:reflection blurRad="6350" stA="55000" endA="300" endPos="15000" dir="5400000" sy="-100000" algn="bl" rotWithShape="0"/>
              </a:effectLst>
            </a:endParaRPr>
          </a:p>
        </p:txBody>
      </p:sp>
      <p:pic>
        <p:nvPicPr>
          <p:cNvPr id="5" name="Picture 4" descr="http://www.sanclementetimes.com/wp-content/uploads/2012/08/Namotu2007Card1-024EDITED1-600x3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98826"/>
            <a:ext cx="6724904" cy="412460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83244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325"/>
            <a:ext cx="8229600" cy="1905000"/>
          </a:xfrm>
        </p:spPr>
        <p:txBody>
          <a:bodyPr/>
          <a:lstStyle/>
          <a:p>
            <a:pPr marL="182880" indent="0" algn="ctr">
              <a:buNone/>
            </a:pPr>
            <a:r>
              <a:rPr lang="en-US" sz="4800" u="sng" dirty="0" smtClean="0">
                <a:effectLst>
                  <a:reflection blurRad="6350" stA="55000" endA="300" endPos="15000" dir="5400000" sy="-100000" algn="bl" rotWithShape="0"/>
                </a:effectLst>
              </a:rPr>
              <a:t>Chemical Composition of Ocean Water</a:t>
            </a:r>
            <a:endParaRPr lang="en-US" sz="4800" u="sng" dirty="0">
              <a:effectLst>
                <a:reflection blurRad="6350" stA="55000" endA="300" endPos="15000" dir="5400000" sy="-100000" algn="bl" rotWithShape="0"/>
              </a:effectLst>
            </a:endParaRPr>
          </a:p>
        </p:txBody>
      </p:sp>
      <p:pic>
        <p:nvPicPr>
          <p:cNvPr id="4" name="Picture 3" descr="Image result for graph of composition of ocea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514600"/>
            <a:ext cx="4419600" cy="2971800"/>
          </a:xfrm>
          <a:prstGeom prst="rect">
            <a:avLst/>
          </a:prstGeom>
          <a:noFill/>
          <a:ln>
            <a:noFill/>
          </a:ln>
        </p:spPr>
      </p:pic>
      <p:pic>
        <p:nvPicPr>
          <p:cNvPr id="2" name="Picture 1"/>
          <p:cNvPicPr>
            <a:picLocks noChangeAspect="1"/>
          </p:cNvPicPr>
          <p:nvPr/>
        </p:nvPicPr>
        <p:blipFill>
          <a:blip r:embed="rId4"/>
          <a:stretch>
            <a:fillRect/>
          </a:stretch>
        </p:blipFill>
        <p:spPr>
          <a:xfrm>
            <a:off x="4577887" y="2362199"/>
            <a:ext cx="4185113" cy="2997011"/>
          </a:xfrm>
          <a:prstGeom prst="rect">
            <a:avLst/>
          </a:prstGeom>
        </p:spPr>
      </p:pic>
    </p:spTree>
    <p:extLst>
      <p:ext uri="{BB962C8B-B14F-4D97-AF65-F5344CB8AC3E}">
        <p14:creationId xmlns:p14="http://schemas.microsoft.com/office/powerpoint/2010/main" val="82285588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911" y="457198"/>
            <a:ext cx="5181600" cy="6001643"/>
          </a:xfrm>
          <a:prstGeom prst="rect">
            <a:avLst/>
          </a:prstGeom>
        </p:spPr>
        <p:txBody>
          <a:bodyPr wrap="square">
            <a:spAutoFit/>
          </a:bodyPr>
          <a:lstStyle/>
          <a:p>
            <a:pPr algn="ctr"/>
            <a:r>
              <a:rPr lang="en-US" sz="3200" dirty="0"/>
              <a:t>By some estimates, if the salt in the ocean could be removed and spread evenly over the Earth's land surface it would form a layer more than 500 feet (166 meters) thick, about the height of a 40-story office </a:t>
            </a:r>
            <a:r>
              <a:rPr lang="en-US" sz="3200" dirty="0" smtClean="0"/>
              <a:t>building. </a:t>
            </a:r>
          </a:p>
          <a:p>
            <a:pPr algn="ctr"/>
            <a:endParaRPr lang="en-US" sz="3200" dirty="0"/>
          </a:p>
          <a:p>
            <a:pPr algn="ctr"/>
            <a:r>
              <a:rPr lang="en-US" sz="3200" dirty="0" smtClean="0"/>
              <a:t>But</a:t>
            </a:r>
            <a:r>
              <a:rPr lang="en-US" sz="3200" dirty="0"/>
              <a:t>, where did all this salt come from? </a:t>
            </a:r>
          </a:p>
        </p:txBody>
      </p:sp>
      <p:pic>
        <p:nvPicPr>
          <p:cNvPr id="1026" name="Picture 2" descr="http://upload.wikimedia.org/wikipedia/commons/e/e9/Legg_Mason_Buil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2857" y="609600"/>
            <a:ext cx="3316215" cy="4953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9922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500"/>
                            </p:stCondLst>
                            <p:childTnLst>
                              <p:par>
                                <p:cTn id="11" presetID="53" presetClass="entr" presetSubtype="16" fill="hold" nodeType="afterEffect">
                                  <p:stCondLst>
                                    <p:cond delay="500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Effect transition="in" filter="fade">
                                      <p:cBhvr>
                                        <p:cTn id="15" dur="1000"/>
                                        <p:tgtEl>
                                          <p:spTgt spid="1026"/>
                                        </p:tgtEl>
                                      </p:cBhvr>
                                    </p:animEffect>
                                  </p:childTnLst>
                                </p:cTn>
                              </p:par>
                            </p:childTnLst>
                          </p:cTn>
                        </p:par>
                        <p:par>
                          <p:cTn id="16" fill="hold">
                            <p:stCondLst>
                              <p:cond delay="7500"/>
                            </p:stCondLst>
                            <p:childTnLst>
                              <p:par>
                                <p:cTn id="17" presetID="53" presetClass="entr" presetSubtype="16" fill="hold" grpId="0" nodeType="afterEffect">
                                  <p:stCondLst>
                                    <p:cond delay="100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35" y="25658"/>
            <a:ext cx="8915400" cy="1524000"/>
          </a:xfrm>
        </p:spPr>
        <p:txBody>
          <a:bodyPr/>
          <a:lstStyle/>
          <a:p>
            <a:pPr marL="0" indent="0" algn="ctr">
              <a:buNone/>
            </a:pPr>
            <a:r>
              <a:rPr lang="en-US" dirty="0">
                <a:effectLst>
                  <a:reflection blurRad="6350" stA="55000" endA="300" endPos="14000" dir="5400000" sy="-100000" algn="bl" rotWithShape="0"/>
                </a:effectLst>
              </a:rPr>
              <a:t>From precipitation to the land to the rivers to the </a:t>
            </a:r>
            <a:r>
              <a:rPr lang="en-US" dirty="0" smtClean="0">
                <a:effectLst>
                  <a:reflection blurRad="6350" stA="55000" endA="300" endPos="14000" dir="5400000" sy="-100000" algn="bl" rotWithShape="0"/>
                </a:effectLst>
              </a:rPr>
              <a:t>sea…</a:t>
            </a:r>
            <a:endParaRPr lang="en-US"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228600" y="1549658"/>
            <a:ext cx="8686800" cy="5308342"/>
          </a:xfrm>
        </p:spPr>
        <p:txBody>
          <a:bodyPr>
            <a:normAutofit/>
          </a:bodyPr>
          <a:lstStyle/>
          <a:p>
            <a:pPr marL="45720" indent="0" algn="ctr">
              <a:buNone/>
            </a:pPr>
            <a:r>
              <a:rPr lang="en-US" sz="3100" dirty="0"/>
              <a:t>The rain that falls on the land contains some dissolved carbon dioxide from the surrounding air. This causes the rainwater to be slightly acidic.</a:t>
            </a:r>
            <a:r>
              <a:rPr lang="en-US" sz="2600" dirty="0"/>
              <a:t> </a:t>
            </a:r>
            <a:endParaRPr lang="en-US" sz="2600" dirty="0" smtClean="0"/>
          </a:p>
          <a:p>
            <a:pPr marL="45720" indent="0" algn="ctr">
              <a:buNone/>
            </a:pPr>
            <a:endParaRPr lang="en-US" sz="1500" dirty="0" smtClean="0"/>
          </a:p>
          <a:p>
            <a:pPr marL="45720" indent="0" algn="ctr">
              <a:buNone/>
            </a:pPr>
            <a:r>
              <a:rPr lang="en-US" sz="3100" dirty="0" smtClean="0"/>
              <a:t>The </a:t>
            </a:r>
            <a:r>
              <a:rPr lang="en-US" sz="3100" dirty="0"/>
              <a:t>rain physically breaks down the rock and the acids chemically </a:t>
            </a:r>
            <a:r>
              <a:rPr lang="en-US" sz="3100" u="sng" dirty="0"/>
              <a:t>break down</a:t>
            </a:r>
            <a:r>
              <a:rPr lang="en-US" sz="3100" dirty="0"/>
              <a:t> the rocks. Rain then </a:t>
            </a:r>
            <a:r>
              <a:rPr lang="en-US" sz="3100" u="sng" dirty="0"/>
              <a:t>carries</a:t>
            </a:r>
            <a:r>
              <a:rPr lang="en-US" sz="3100" dirty="0"/>
              <a:t> the dissolved salts and minerals along as it flows. The salts in the runoff are carried to the streams and rivers and then to the </a:t>
            </a:r>
            <a:r>
              <a:rPr lang="en-US" sz="3100" u="sng" dirty="0"/>
              <a:t>ocean</a:t>
            </a:r>
            <a:r>
              <a:rPr lang="en-US" sz="3100" dirty="0"/>
              <a:t>. </a:t>
            </a:r>
            <a:endParaRPr lang="en-US" sz="2600" dirty="0" smtClean="0"/>
          </a:p>
          <a:p>
            <a:pPr marL="45720" indent="0" algn="ctr">
              <a:buNone/>
            </a:pPr>
            <a:endParaRPr lang="en-US" sz="1500" dirty="0"/>
          </a:p>
          <a:p>
            <a:pPr marL="45720" indent="0" algn="ctr">
              <a:buNone/>
            </a:pPr>
            <a:endParaRPr lang="en-US" sz="3100" dirty="0"/>
          </a:p>
        </p:txBody>
      </p:sp>
    </p:spTree>
    <p:extLst>
      <p:ext uri="{BB962C8B-B14F-4D97-AF65-F5344CB8AC3E}">
        <p14:creationId xmlns:p14="http://schemas.microsoft.com/office/powerpoint/2010/main" val="1842413152"/>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35" y="25658"/>
            <a:ext cx="8915400" cy="1524000"/>
          </a:xfrm>
        </p:spPr>
        <p:txBody>
          <a:bodyPr/>
          <a:lstStyle/>
          <a:p>
            <a:pPr marL="0" indent="0" algn="ctr">
              <a:buNone/>
            </a:pPr>
            <a:r>
              <a:rPr lang="en-US" dirty="0">
                <a:effectLst>
                  <a:reflection blurRad="6350" stA="55000" endA="300" endPos="14000" dir="5400000" sy="-100000" algn="bl" rotWithShape="0"/>
                </a:effectLst>
              </a:rPr>
              <a:t>From precipitation to the land to the rivers to the </a:t>
            </a:r>
            <a:r>
              <a:rPr lang="en-US" dirty="0" smtClean="0">
                <a:effectLst>
                  <a:reflection blurRad="6350" stA="55000" endA="300" endPos="14000" dir="5400000" sy="-100000" algn="bl" rotWithShape="0"/>
                </a:effectLst>
              </a:rPr>
              <a:t>sea…</a:t>
            </a:r>
            <a:endParaRPr lang="en-US"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228600" y="1549658"/>
            <a:ext cx="8686800" cy="5308342"/>
          </a:xfrm>
        </p:spPr>
        <p:txBody>
          <a:bodyPr>
            <a:normAutofit/>
          </a:bodyPr>
          <a:lstStyle/>
          <a:p>
            <a:pPr marL="45720" indent="0" algn="ctr">
              <a:buNone/>
            </a:pPr>
            <a:endParaRPr lang="en-US" sz="1500" dirty="0"/>
          </a:p>
          <a:p>
            <a:pPr marL="45720" indent="0" algn="ctr">
              <a:buNone/>
            </a:pPr>
            <a:r>
              <a:rPr lang="en-US" sz="3600" dirty="0" smtClean="0"/>
              <a:t>Many </a:t>
            </a:r>
            <a:r>
              <a:rPr lang="en-US" sz="3600" dirty="0"/>
              <a:t>of the dissolved salts are used by organisms in the ocean and are </a:t>
            </a:r>
            <a:r>
              <a:rPr lang="en-US" sz="3600" u="sng" dirty="0"/>
              <a:t>removed</a:t>
            </a:r>
            <a:r>
              <a:rPr lang="en-US" sz="3600" dirty="0"/>
              <a:t> from the water. Others are not used up and are left for long periods of time where their concentrations </a:t>
            </a:r>
            <a:r>
              <a:rPr lang="en-US" sz="3600" u="sng" dirty="0"/>
              <a:t>increase</a:t>
            </a:r>
            <a:r>
              <a:rPr lang="en-US" sz="3600" dirty="0"/>
              <a:t> over time.</a:t>
            </a:r>
          </a:p>
        </p:txBody>
      </p:sp>
    </p:spTree>
    <p:extLst>
      <p:ext uri="{BB962C8B-B14F-4D97-AF65-F5344CB8AC3E}">
        <p14:creationId xmlns:p14="http://schemas.microsoft.com/office/powerpoint/2010/main" val="327183516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143000"/>
          </a:xfrm>
        </p:spPr>
        <p:txBody>
          <a:bodyPr/>
          <a:lstStyle/>
          <a:p>
            <a:pPr marL="0" indent="0" algn="ctr">
              <a:buNone/>
            </a:pPr>
            <a:r>
              <a:rPr lang="en-US" sz="6000" dirty="0" smtClean="0">
                <a:effectLst>
                  <a:reflection blurRad="6350" stA="55000" endA="300" endPos="14000" dir="5400000" sy="-100000" algn="bl" rotWithShape="0"/>
                </a:effectLst>
              </a:rPr>
              <a:t>Salt from below…</a:t>
            </a:r>
            <a:endParaRPr lang="en-US" sz="6000"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381000" y="1143000"/>
            <a:ext cx="8382000" cy="4800600"/>
          </a:xfrm>
        </p:spPr>
        <p:txBody>
          <a:bodyPr>
            <a:normAutofit lnSpcReduction="10000"/>
          </a:bodyPr>
          <a:lstStyle/>
          <a:p>
            <a:pPr marL="45720" indent="0" algn="ctr">
              <a:buNone/>
            </a:pPr>
            <a:r>
              <a:rPr lang="en-US" sz="3200" dirty="0"/>
              <a:t>Hydrothermal vents are recently-discovered features on the ocean seafloor that contribute dissolved </a:t>
            </a:r>
            <a:r>
              <a:rPr lang="en-US" sz="3200" u="sng" dirty="0"/>
              <a:t>minerals</a:t>
            </a:r>
            <a:r>
              <a:rPr lang="en-US" sz="3200" dirty="0"/>
              <a:t> to the oceans. </a:t>
            </a:r>
          </a:p>
          <a:p>
            <a:pPr marL="45720" indent="0" algn="ctr">
              <a:buNone/>
            </a:pPr>
            <a:endParaRPr lang="en-US" sz="1200" dirty="0"/>
          </a:p>
          <a:p>
            <a:pPr marL="45720" indent="0" algn="ctr">
              <a:buNone/>
            </a:pPr>
            <a:r>
              <a:rPr lang="en-US" sz="3200" dirty="0"/>
              <a:t>These vents are the “exit points” on the ocean floor from which sea water that has </a:t>
            </a:r>
            <a:r>
              <a:rPr lang="en-US" sz="3200" u="sng" dirty="0"/>
              <a:t>seeped</a:t>
            </a:r>
            <a:r>
              <a:rPr lang="en-US" sz="3200" dirty="0"/>
              <a:t> into the rocks of the oceanic </a:t>
            </a:r>
            <a:r>
              <a:rPr lang="en-US" sz="3200" u="sng" dirty="0"/>
              <a:t>crust</a:t>
            </a:r>
            <a:r>
              <a:rPr lang="en-US" sz="3200" dirty="0"/>
              <a:t> has become hotter, has </a:t>
            </a:r>
            <a:r>
              <a:rPr lang="en-US" sz="3200" u="sng" dirty="0"/>
              <a:t>dissolved</a:t>
            </a:r>
            <a:r>
              <a:rPr lang="en-US" sz="3200" dirty="0"/>
              <a:t> some of the minerals from the crust, and then flows </a:t>
            </a:r>
            <a:r>
              <a:rPr lang="en-US" sz="3200" u="sng" dirty="0"/>
              <a:t>back</a:t>
            </a:r>
            <a:r>
              <a:rPr lang="en-US" sz="3200" dirty="0"/>
              <a:t> into the ocean. </a:t>
            </a:r>
          </a:p>
        </p:txBody>
      </p:sp>
      <p:sp>
        <p:nvSpPr>
          <p:cNvPr id="4" name="Rectangle 3"/>
          <p:cNvSpPr/>
          <p:nvPr/>
        </p:nvSpPr>
        <p:spPr>
          <a:xfrm>
            <a:off x="1066800" y="5715000"/>
            <a:ext cx="7239000" cy="954107"/>
          </a:xfrm>
          <a:prstGeom prst="rect">
            <a:avLst/>
          </a:prstGeom>
        </p:spPr>
        <p:txBody>
          <a:bodyPr wrap="square">
            <a:spAutoFit/>
          </a:bodyPr>
          <a:lstStyle/>
          <a:p>
            <a:pPr algn="ctr"/>
            <a:r>
              <a:rPr lang="en-US" sz="2800" dirty="0">
                <a:hlinkClick r:id="rId3"/>
              </a:rPr>
              <a:t>http://</a:t>
            </a:r>
            <a:r>
              <a:rPr lang="en-US" sz="2800" dirty="0" smtClean="0">
                <a:hlinkClick r:id="rId3"/>
              </a:rPr>
              <a:t>www.youtube.com/watch?v=D69hGvCsWgA&amp;list=PL88CB33C02CCF3D39&amp;index=1</a:t>
            </a:r>
            <a:r>
              <a:rPr lang="en-US" sz="2800" dirty="0" smtClean="0"/>
              <a:t> </a:t>
            </a:r>
            <a:endParaRPr lang="en-US" sz="2800" dirty="0"/>
          </a:p>
        </p:txBody>
      </p:sp>
    </p:spTree>
    <p:extLst>
      <p:ext uri="{BB962C8B-B14F-4D97-AF65-F5344CB8AC3E}">
        <p14:creationId xmlns:p14="http://schemas.microsoft.com/office/powerpoint/2010/main" val="484427663"/>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3000"/>
                            </p:stCondLst>
                            <p:childTnLst>
                              <p:par>
                                <p:cTn id="17" presetID="53" presetClass="entr" presetSubtype="16" fill="hold" grpId="0" nodeType="afterEffect">
                                  <p:stCondLst>
                                    <p:cond delay="15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5500"/>
                            </p:stCondLst>
                            <p:childTnLst>
                              <p:par>
                                <p:cTn id="23" presetID="53" presetClass="entr" presetSubtype="16" fill="hold" grpId="0" nodeType="afterEffect">
                                  <p:stCondLst>
                                    <p:cond delay="600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D69hGvCsWgA"/>
          <p:cNvPicPr>
            <a:picLocks noGrp="1" noRot="1" noChangeAspect="1"/>
          </p:cNvPicPr>
          <p:nvPr>
            <p:ph sz="quarter" idx="13"/>
            <a:videoFile r:link="rId1"/>
          </p:nvPr>
        </p:nvPicPr>
        <p:blipFill>
          <a:blip r:embed="rId3"/>
          <a:stretch>
            <a:fillRect/>
          </a:stretch>
        </p:blipFill>
        <p:spPr>
          <a:xfrm>
            <a:off x="471311" y="712788"/>
            <a:ext cx="8537566" cy="5383212"/>
          </a:xfrm>
          <a:prstGeom prst="rect">
            <a:avLst/>
          </a:prstGeom>
        </p:spPr>
      </p:pic>
    </p:spTree>
    <p:extLst>
      <p:ext uri="{BB962C8B-B14F-4D97-AF65-F5344CB8AC3E}">
        <p14:creationId xmlns:p14="http://schemas.microsoft.com/office/powerpoint/2010/main" val="1390801614"/>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18" y="187111"/>
            <a:ext cx="8915400" cy="1981200"/>
          </a:xfrm>
        </p:spPr>
        <p:txBody>
          <a:bodyPr/>
          <a:lstStyle/>
          <a:p>
            <a:pPr marL="0" indent="0" algn="ctr">
              <a:buNone/>
            </a:pPr>
            <a:r>
              <a:rPr lang="en-US" sz="6000" dirty="0" smtClean="0">
                <a:effectLst>
                  <a:reflection blurRad="6350" stA="55000" endA="300" endPos="14000" dir="5400000" sy="-100000" algn="bl" rotWithShape="0"/>
                </a:effectLst>
              </a:rPr>
              <a:t>Eruption of Volcanoes Underwater…</a:t>
            </a:r>
            <a:endParaRPr lang="en-US" sz="6000" dirty="0">
              <a:effectLst>
                <a:reflection blurRad="6350" stA="55000" endA="300" endPos="14000" dir="5400000" sy="-100000" algn="bl" rotWithShape="0"/>
              </a:effectLst>
            </a:endParaRPr>
          </a:p>
        </p:txBody>
      </p:sp>
      <p:sp>
        <p:nvSpPr>
          <p:cNvPr id="3" name="Content Placeholder 2"/>
          <p:cNvSpPr>
            <a:spLocks noGrp="1"/>
          </p:cNvSpPr>
          <p:nvPr>
            <p:ph sz="quarter" idx="13"/>
          </p:nvPr>
        </p:nvSpPr>
        <p:spPr>
          <a:xfrm>
            <a:off x="359118" y="2209800"/>
            <a:ext cx="8382000" cy="2057400"/>
          </a:xfrm>
        </p:spPr>
        <p:txBody>
          <a:bodyPr>
            <a:normAutofit/>
          </a:bodyPr>
          <a:lstStyle/>
          <a:p>
            <a:pPr marL="45720" indent="0" algn="ctr">
              <a:buNone/>
            </a:pPr>
            <a:r>
              <a:rPr lang="en-US" sz="3200" dirty="0" smtClean="0"/>
              <a:t>Similar to the </a:t>
            </a:r>
            <a:r>
              <a:rPr lang="en-US" sz="3200" dirty="0"/>
              <a:t>previous </a:t>
            </a:r>
            <a:r>
              <a:rPr lang="en-US" sz="3200" dirty="0" smtClean="0"/>
              <a:t>process, during underwater volcano </a:t>
            </a:r>
            <a:r>
              <a:rPr lang="en-US" sz="3200" u="sng" dirty="0" smtClean="0"/>
              <a:t>eruptions</a:t>
            </a:r>
            <a:r>
              <a:rPr lang="en-US" sz="3200" dirty="0" smtClean="0"/>
              <a:t>, seawater reacts </a:t>
            </a:r>
            <a:r>
              <a:rPr lang="en-US" sz="3200" dirty="0"/>
              <a:t>with </a:t>
            </a:r>
            <a:r>
              <a:rPr lang="en-US" sz="3200" u="sng" dirty="0"/>
              <a:t>hot rock</a:t>
            </a:r>
            <a:r>
              <a:rPr lang="en-US" sz="3200" dirty="0"/>
              <a:t> and </a:t>
            </a:r>
            <a:r>
              <a:rPr lang="en-US" sz="3200" dirty="0" smtClean="0"/>
              <a:t>causes some </a:t>
            </a:r>
            <a:r>
              <a:rPr lang="en-US" sz="3200" u="sng" dirty="0" smtClean="0"/>
              <a:t>minerals</a:t>
            </a:r>
            <a:r>
              <a:rPr lang="en-US" sz="3200" dirty="0" smtClean="0"/>
              <a:t> to be </a:t>
            </a:r>
            <a:r>
              <a:rPr lang="en-US" sz="3200" u="sng" dirty="0" smtClean="0"/>
              <a:t>dissolved</a:t>
            </a:r>
            <a:r>
              <a:rPr lang="en-US" sz="3200" dirty="0" smtClean="0"/>
              <a:t> into the sea water. </a:t>
            </a:r>
            <a:endParaRPr lang="en-US" sz="3200" dirty="0"/>
          </a:p>
        </p:txBody>
      </p:sp>
      <p:sp>
        <p:nvSpPr>
          <p:cNvPr id="4" name="Rectangle 3"/>
          <p:cNvSpPr/>
          <p:nvPr/>
        </p:nvSpPr>
        <p:spPr>
          <a:xfrm>
            <a:off x="1066800" y="4648200"/>
            <a:ext cx="7391400" cy="1569660"/>
          </a:xfrm>
          <a:prstGeom prst="rect">
            <a:avLst/>
          </a:prstGeom>
        </p:spPr>
        <p:txBody>
          <a:bodyPr wrap="square">
            <a:spAutoFit/>
          </a:bodyPr>
          <a:lstStyle/>
          <a:p>
            <a:pPr algn="ctr"/>
            <a:r>
              <a:rPr lang="en-US" sz="3200" dirty="0">
                <a:hlinkClick r:id="rId3"/>
              </a:rPr>
              <a:t>http://</a:t>
            </a:r>
            <a:r>
              <a:rPr lang="en-US" sz="3200" dirty="0" smtClean="0">
                <a:hlinkClick r:id="rId3"/>
              </a:rPr>
              <a:t>www.youtube.com/watch?v=U51cY6iod3U&amp;index=5&amp;list=PL88CB33C02CCF3D39</a:t>
            </a:r>
            <a:r>
              <a:rPr lang="en-US" sz="3200" dirty="0" smtClean="0"/>
              <a:t> </a:t>
            </a:r>
            <a:endParaRPr lang="en-US" sz="3200" dirty="0"/>
          </a:p>
        </p:txBody>
      </p:sp>
    </p:spTree>
    <p:extLst>
      <p:ext uri="{BB962C8B-B14F-4D97-AF65-F5344CB8AC3E}">
        <p14:creationId xmlns:p14="http://schemas.microsoft.com/office/powerpoint/2010/main" val="2918652831"/>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53" presetClass="entr" presetSubtype="16" fill="hold" grpId="0" nodeType="afterEffect">
                                  <p:stCondLst>
                                    <p:cond delay="400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mMlspNoZMs"/>
          <p:cNvPicPr>
            <a:picLocks noGrp="1" noRot="1" noChangeAspect="1"/>
          </p:cNvPicPr>
          <p:nvPr>
            <p:ph sz="quarter" idx="13"/>
            <a:videoFile r:link="rId1"/>
          </p:nvPr>
        </p:nvPicPr>
        <p:blipFill>
          <a:blip r:embed="rId3"/>
          <a:stretch>
            <a:fillRect/>
          </a:stretch>
        </p:blipFill>
        <p:spPr>
          <a:xfrm>
            <a:off x="533400" y="685800"/>
            <a:ext cx="7772400" cy="5334000"/>
          </a:xfrm>
          <a:prstGeom prst="rect">
            <a:avLst/>
          </a:prstGeom>
        </p:spPr>
      </p:pic>
    </p:spTree>
    <p:extLst>
      <p:ext uri="{BB962C8B-B14F-4D97-AF65-F5344CB8AC3E}">
        <p14:creationId xmlns:p14="http://schemas.microsoft.com/office/powerpoint/2010/main" val="1367863869"/>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Earth showing if all, liquid fresh, and the water in rivers and lakes were put into 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255" y="1219200"/>
            <a:ext cx="4771897" cy="43434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3791894" y="2690384"/>
            <a:ext cx="1892165" cy="736728"/>
          </a:xfrm>
          <a:prstGeom prst="straightConnector1">
            <a:avLst/>
          </a:prstGeom>
          <a:ln w="127000">
            <a:solidFill>
              <a:schemeClr val="bg1">
                <a:lumMod val="75000"/>
              </a:schemeClr>
            </a:solidFill>
            <a:tailEnd type="triangle"/>
          </a:ln>
          <a:effectLst>
            <a:glow rad="50800">
              <a:schemeClr val="bg1"/>
            </a:glow>
            <a:outerShdw blurRad="50800" dist="63500" dir="7200000" sx="90000" sy="9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6200" y="685800"/>
            <a:ext cx="3733800" cy="5109091"/>
          </a:xfrm>
          <a:prstGeom prst="rect">
            <a:avLst/>
          </a:prstGeom>
        </p:spPr>
        <p:txBody>
          <a:bodyPr wrap="square">
            <a:spAutoFit/>
          </a:bodyPr>
          <a:lstStyle/>
          <a:p>
            <a:pPr algn="ctr"/>
            <a:r>
              <a:rPr lang="en-US" sz="2800" dirty="0" smtClean="0">
                <a:solidFill>
                  <a:prstClr val="black"/>
                </a:solidFill>
              </a:rPr>
              <a:t>How much of the total water is fresh water, which people and many other life forms need to survive? </a:t>
            </a:r>
          </a:p>
          <a:p>
            <a:pPr algn="ctr"/>
            <a:endParaRPr lang="en-US" dirty="0">
              <a:solidFill>
                <a:prstClr val="black"/>
              </a:solidFill>
            </a:endParaRPr>
          </a:p>
          <a:p>
            <a:pPr algn="ctr"/>
            <a:r>
              <a:rPr lang="en-US" sz="2800" dirty="0" smtClean="0">
                <a:solidFill>
                  <a:prstClr val="black"/>
                </a:solidFill>
              </a:rPr>
              <a:t>The blue sphere over Kentucky represents the world's liquid fresh water (groundwater, lakes, swamp water, and rivers).</a:t>
            </a:r>
            <a:endParaRPr lang="en-US" sz="2800" dirty="0">
              <a:solidFill>
                <a:prstClr val="black"/>
              </a:solidFill>
            </a:endParaRPr>
          </a:p>
        </p:txBody>
      </p:sp>
    </p:spTree>
    <p:extLst>
      <p:ext uri="{BB962C8B-B14F-4D97-AF65-F5344CB8AC3E}">
        <p14:creationId xmlns:p14="http://schemas.microsoft.com/office/powerpoint/2010/main" val="28947175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4">
                                            <p:txEl>
                                              <p:pRg st="2" end="2"/>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09600" y="0"/>
            <a:ext cx="7772400" cy="914400"/>
          </a:xfrm>
        </p:spPr>
        <p:txBody>
          <a:bodyPr/>
          <a:lstStyle/>
          <a:p>
            <a:pPr eaLnBrk="1" hangingPunct="1"/>
            <a:r>
              <a:rPr lang="en-US" altLang="en-US" sz="4800" b="1" smtClean="0">
                <a:solidFill>
                  <a:srgbClr val="0000FF"/>
                </a:solidFill>
                <a:ea typeface="ＭＳ Ｐゴシック" panose="020B0600070205080204" pitchFamily="34" charset="-128"/>
              </a:rPr>
              <a:t>Ocean Features</a:t>
            </a:r>
          </a:p>
        </p:txBody>
      </p:sp>
      <p:sp>
        <p:nvSpPr>
          <p:cNvPr id="15363" name="Rectangle 3"/>
          <p:cNvSpPr>
            <a:spLocks noGrp="1" noChangeArrowheads="1"/>
          </p:cNvSpPr>
          <p:nvPr>
            <p:ph type="subTitle" idx="1"/>
          </p:nvPr>
        </p:nvSpPr>
        <p:spPr/>
        <p:txBody>
          <a:bodyPr/>
          <a:lstStyle/>
          <a:p>
            <a:pPr eaLnBrk="1" hangingPunct="1"/>
            <a:endParaRPr lang="en-US" altLang="en-US" smtClean="0">
              <a:ea typeface="ＭＳ Ｐゴシック" panose="020B0600070205080204" pitchFamily="34" charset="-128"/>
            </a:endParaRPr>
          </a:p>
        </p:txBody>
      </p:sp>
      <p:pic>
        <p:nvPicPr>
          <p:cNvPr id="15364" name="Picture 5" descr="ocean-floor"/>
          <p:cNvPicPr>
            <a:picLocks noChangeAspect="1" noChangeArrowheads="1"/>
          </p:cNvPicPr>
          <p:nvPr/>
        </p:nvPicPr>
        <p:blipFill>
          <a:blip r:embed="rId3">
            <a:extLst>
              <a:ext uri="{28A0092B-C50C-407E-A947-70E740481C1C}">
                <a14:useLocalDpi xmlns:a14="http://schemas.microsoft.com/office/drawing/2010/main" val="0"/>
              </a:ext>
            </a:extLst>
          </a:blip>
          <a:srcRect l="2632" r="4385" b="5962"/>
          <a:stretch>
            <a:fillRect/>
          </a:stretch>
        </p:blipFill>
        <p:spPr bwMode="auto">
          <a:xfrm>
            <a:off x="1" y="0"/>
            <a:ext cx="918002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823539"/>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1" y="304800"/>
            <a:ext cx="6705599" cy="838200"/>
          </a:xfrm>
        </p:spPr>
        <p:txBody>
          <a:bodyPr/>
          <a:lstStyle/>
          <a:p>
            <a:pPr eaLnBrk="1" hangingPunct="1"/>
            <a:r>
              <a:rPr lang="en-US" altLang="en-US" b="1" i="1" dirty="0" smtClean="0">
                <a:solidFill>
                  <a:srgbClr val="0000FF"/>
                </a:solidFill>
                <a:ea typeface="ＭＳ Ｐゴシック" panose="020B0600070205080204" pitchFamily="34" charset="-128"/>
              </a:rPr>
              <a:t>Our AMAZING Oceans</a:t>
            </a:r>
          </a:p>
        </p:txBody>
      </p:sp>
      <p:sp>
        <p:nvSpPr>
          <p:cNvPr id="19459" name="Rectangle 3"/>
          <p:cNvSpPr>
            <a:spLocks noGrp="1" noChangeArrowheads="1"/>
          </p:cNvSpPr>
          <p:nvPr>
            <p:ph type="body" idx="1"/>
          </p:nvPr>
        </p:nvSpPr>
        <p:spPr>
          <a:xfrm>
            <a:off x="457200" y="1524000"/>
            <a:ext cx="8305800" cy="4800600"/>
          </a:xfrm>
        </p:spPr>
        <p:txBody>
          <a:bodyPr>
            <a:normAutofit/>
          </a:bodyPr>
          <a:lstStyle/>
          <a:p>
            <a:pPr lvl="1" eaLnBrk="1" hangingPunct="1">
              <a:lnSpc>
                <a:spcPct val="90000"/>
              </a:lnSpc>
              <a:buFontTx/>
              <a:buNone/>
            </a:pPr>
            <a:r>
              <a:rPr lang="en-US" altLang="en-US" sz="2800" b="1" dirty="0" smtClean="0">
                <a:solidFill>
                  <a:srgbClr val="0000FF"/>
                </a:solidFill>
                <a:ea typeface="ＭＳ Ｐゴシック" panose="020B0600070205080204" pitchFamily="34" charset="-128"/>
              </a:rPr>
              <a:t>Area</a:t>
            </a:r>
            <a:r>
              <a:rPr lang="en-US" altLang="en-US" sz="2800" dirty="0" smtClean="0">
                <a:ea typeface="ＭＳ Ｐゴシック" panose="020B0600070205080204" pitchFamily="34" charset="-128"/>
              </a:rPr>
              <a:t>: 140 million square miles (71% of the surface of earth)</a:t>
            </a:r>
          </a:p>
          <a:p>
            <a:pPr lvl="1" eaLnBrk="1" hangingPunct="1">
              <a:lnSpc>
                <a:spcPct val="90000"/>
              </a:lnSpc>
              <a:buFontTx/>
              <a:buNone/>
            </a:pPr>
            <a:r>
              <a:rPr lang="en-US" altLang="en-US" sz="2800" b="1" dirty="0" smtClean="0">
                <a:solidFill>
                  <a:srgbClr val="9933FF"/>
                </a:solidFill>
                <a:ea typeface="ＭＳ Ｐゴシック" panose="020B0600070205080204" pitchFamily="34" charset="-128"/>
              </a:rPr>
              <a:t>Average depth</a:t>
            </a:r>
            <a:r>
              <a:rPr lang="en-US" altLang="en-US" sz="2800" dirty="0" smtClean="0">
                <a:ea typeface="ＭＳ Ｐゴシック" panose="020B0600070205080204" pitchFamily="34" charset="-128"/>
              </a:rPr>
              <a:t>: 12,200 feet</a:t>
            </a:r>
          </a:p>
          <a:p>
            <a:pPr lvl="1" eaLnBrk="1" hangingPunct="1">
              <a:lnSpc>
                <a:spcPct val="90000"/>
              </a:lnSpc>
              <a:buFontTx/>
              <a:buNone/>
            </a:pPr>
            <a:r>
              <a:rPr lang="en-US" altLang="en-US" sz="2800" b="1" dirty="0" smtClean="0">
                <a:solidFill>
                  <a:srgbClr val="339966"/>
                </a:solidFill>
                <a:ea typeface="ＭＳ Ｐゴシック" panose="020B0600070205080204" pitchFamily="34" charset="-128"/>
              </a:rPr>
              <a:t>Deepest point</a:t>
            </a:r>
            <a:r>
              <a:rPr lang="en-US" altLang="en-US" sz="2800" b="1" u="sng" dirty="0" smtClean="0">
                <a:solidFill>
                  <a:srgbClr val="339966"/>
                </a:solidFill>
                <a:ea typeface="ＭＳ Ｐゴシック" panose="020B0600070205080204" pitchFamily="34" charset="-128"/>
              </a:rPr>
              <a:t>:</a:t>
            </a:r>
            <a:r>
              <a:rPr lang="en-US" altLang="en-US" sz="2800" dirty="0" smtClean="0">
                <a:ea typeface="ＭＳ Ｐゴシック" panose="020B0600070205080204" pitchFamily="34" charset="-128"/>
              </a:rPr>
              <a:t> 36,198 feet in the Marianas Trench on western side of South America</a:t>
            </a:r>
          </a:p>
          <a:p>
            <a:pPr lvl="1" eaLnBrk="1" hangingPunct="1">
              <a:lnSpc>
                <a:spcPct val="90000"/>
              </a:lnSpc>
              <a:buFontTx/>
              <a:buNone/>
            </a:pPr>
            <a:r>
              <a:rPr lang="en-US" altLang="en-US" sz="2800" dirty="0" smtClean="0">
                <a:ea typeface="ＭＳ Ｐゴシック" panose="020B0600070205080204" pitchFamily="34" charset="-128"/>
              </a:rPr>
              <a:t>The </a:t>
            </a:r>
            <a:r>
              <a:rPr lang="en-US" altLang="en-US" sz="2800" dirty="0" smtClean="0">
                <a:solidFill>
                  <a:srgbClr val="CC3300"/>
                </a:solidFill>
                <a:ea typeface="ＭＳ Ｐゴシック" panose="020B0600070205080204" pitchFamily="34" charset="-128"/>
              </a:rPr>
              <a:t>ocean ridges form a great mountain range</a:t>
            </a:r>
            <a:r>
              <a:rPr lang="en-US" altLang="en-US" sz="2800" dirty="0" smtClean="0">
                <a:ea typeface="ＭＳ Ｐゴシック" panose="020B0600070205080204" pitchFamily="34" charset="-128"/>
              </a:rPr>
              <a:t>, almost 40,000 miles </a:t>
            </a:r>
          </a:p>
          <a:p>
            <a:pPr lvl="1" eaLnBrk="1" hangingPunct="1">
              <a:lnSpc>
                <a:spcPct val="90000"/>
              </a:lnSpc>
              <a:buFontTx/>
              <a:buNone/>
            </a:pPr>
            <a:r>
              <a:rPr lang="en-US" altLang="en-US" sz="2800" i="1" dirty="0" smtClean="0">
                <a:solidFill>
                  <a:srgbClr val="FF0066"/>
                </a:solidFill>
                <a:ea typeface="ＭＳ Ｐゴシック" panose="020B0600070205080204" pitchFamily="34" charset="-128"/>
              </a:rPr>
              <a:t>Highest Mountain:</a:t>
            </a:r>
            <a:r>
              <a:rPr lang="en-US" altLang="en-US" sz="2800" dirty="0" smtClean="0">
                <a:solidFill>
                  <a:srgbClr val="FF0066"/>
                </a:solidFill>
                <a:ea typeface="ＭＳ Ｐゴシック" panose="020B0600070205080204" pitchFamily="34" charset="-128"/>
              </a:rPr>
              <a:t> Mauna Kea, Hawaii</a:t>
            </a:r>
            <a:r>
              <a:rPr lang="en-US" altLang="en-US" sz="2800" dirty="0" smtClean="0">
                <a:ea typeface="ＭＳ Ｐゴシック" panose="020B0600070205080204" pitchFamily="34" charset="-128"/>
              </a:rPr>
              <a:t>, rises 33,474 feet from its base on the ocean floor; only 13,680 feet are above sea level.</a:t>
            </a:r>
          </a:p>
        </p:txBody>
      </p:sp>
    </p:spTree>
    <p:extLst>
      <p:ext uri="{BB962C8B-B14F-4D97-AF65-F5344CB8AC3E}">
        <p14:creationId xmlns:p14="http://schemas.microsoft.com/office/powerpoint/2010/main" val="3865289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228600"/>
            <a:ext cx="8229600" cy="457200"/>
          </a:xfrm>
        </p:spPr>
        <p:txBody>
          <a:bodyPr/>
          <a:lstStyle/>
          <a:p>
            <a:pPr eaLnBrk="1" hangingPunct="1"/>
            <a:r>
              <a:rPr lang="en-US" altLang="en-US" smtClean="0">
                <a:solidFill>
                  <a:srgbClr val="0000FF"/>
                </a:solidFill>
                <a:ea typeface="ＭＳ Ｐゴシック" panose="020B0600070205080204" pitchFamily="34" charset="-128"/>
              </a:rPr>
              <a:t>Features of the Ocean Floor</a:t>
            </a:r>
          </a:p>
        </p:txBody>
      </p:sp>
      <p:sp>
        <p:nvSpPr>
          <p:cNvPr id="29699" name="Rectangle 3"/>
          <p:cNvSpPr>
            <a:spLocks noGrp="1" noChangeArrowheads="1"/>
          </p:cNvSpPr>
          <p:nvPr>
            <p:ph type="body" idx="1"/>
          </p:nvPr>
        </p:nvSpPr>
        <p:spPr>
          <a:xfrm>
            <a:off x="0" y="4572000"/>
            <a:ext cx="9144000" cy="2286000"/>
          </a:xfrm>
        </p:spPr>
        <p:txBody>
          <a:bodyPr>
            <a:normAutofit lnSpcReduction="10000"/>
          </a:bodyPr>
          <a:lstStyle/>
          <a:p>
            <a:pPr eaLnBrk="1" hangingPunct="1"/>
            <a:r>
              <a:rPr lang="en-US" altLang="en-US" sz="2400" smtClean="0">
                <a:ea typeface="ＭＳ Ｐゴシック" panose="020B0600070205080204" pitchFamily="34" charset="-128"/>
              </a:rPr>
              <a:t>What is the deepest place in our oceans? </a:t>
            </a:r>
          </a:p>
          <a:p>
            <a:pPr eaLnBrk="1" hangingPunct="1"/>
            <a:r>
              <a:rPr lang="en-US" altLang="en-US" sz="2400" smtClean="0">
                <a:ea typeface="ＭＳ Ｐゴシック" panose="020B0600070205080204" pitchFamily="34" charset="-128"/>
              </a:rPr>
              <a:t>What type of plate boundary makes deep oceanic trenches?</a:t>
            </a:r>
          </a:p>
          <a:p>
            <a:pPr eaLnBrk="1" hangingPunct="1"/>
            <a:r>
              <a:rPr lang="en-US" altLang="en-US" sz="2400" smtClean="0">
                <a:ea typeface="ＭＳ Ｐゴシック" panose="020B0600070205080204" pitchFamily="34" charset="-128"/>
              </a:rPr>
              <a:t>Where </a:t>
            </a:r>
            <a:r>
              <a:rPr lang="en-US" altLang="en-US" sz="2200" smtClean="0">
                <a:ea typeface="ＭＳ Ｐゴシック" panose="020B0600070205080204" pitchFamily="34" charset="-128"/>
              </a:rPr>
              <a:t>is the </a:t>
            </a:r>
            <a:r>
              <a:rPr lang="en-US" altLang="en-US" sz="2400" smtClean="0">
                <a:ea typeface="ＭＳ Ｐゴシック" panose="020B0600070205080204" pitchFamily="34" charset="-128"/>
              </a:rPr>
              <a:t>sediment carried </a:t>
            </a:r>
            <a:r>
              <a:rPr lang="en-US" altLang="en-US" sz="2100" smtClean="0">
                <a:ea typeface="ＭＳ Ｐゴシック" panose="020B0600070205080204" pitchFamily="34" charset="-128"/>
              </a:rPr>
              <a:t>by</a:t>
            </a:r>
            <a:r>
              <a:rPr lang="en-US" altLang="en-US" sz="2400" smtClean="0">
                <a:ea typeface="ＭＳ Ｐゴシック" panose="020B0600070205080204" pitchFamily="34" charset="-128"/>
              </a:rPr>
              <a:t> rivers deposited </a:t>
            </a:r>
            <a:r>
              <a:rPr lang="en-US" altLang="en-US" sz="2200" smtClean="0">
                <a:ea typeface="ＭＳ Ｐゴシック" panose="020B0600070205080204" pitchFamily="34" charset="-128"/>
              </a:rPr>
              <a:t>in our </a:t>
            </a:r>
            <a:r>
              <a:rPr lang="en-US" altLang="en-US" sz="2400" smtClean="0">
                <a:ea typeface="ＭＳ Ｐゴシック" panose="020B0600070205080204" pitchFamily="34" charset="-128"/>
              </a:rPr>
              <a:t>oceans?</a:t>
            </a:r>
          </a:p>
          <a:p>
            <a:pPr eaLnBrk="1" hangingPunct="1"/>
            <a:r>
              <a:rPr lang="en-US" altLang="en-US" sz="2400" smtClean="0">
                <a:ea typeface="ＭＳ Ｐゴシック" panose="020B0600070205080204" pitchFamily="34" charset="-128"/>
              </a:rPr>
              <a:t>What type of plate boundary is located at mid-ocean ridges?</a:t>
            </a:r>
          </a:p>
          <a:p>
            <a:pPr eaLnBrk="1" hangingPunct="1"/>
            <a:r>
              <a:rPr lang="en-US" altLang="en-US" sz="2400" smtClean="0">
                <a:ea typeface="ＭＳ Ｐゴシック" panose="020B0600070205080204" pitchFamily="34" charset="-128"/>
              </a:rPr>
              <a:t>How does Earth’s climate effect sea levels? </a:t>
            </a:r>
          </a:p>
        </p:txBody>
      </p:sp>
      <p:pic>
        <p:nvPicPr>
          <p:cNvPr id="29700" name="Picture 5" descr="Diagram showing the physical features of the ocean fl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328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457200" cy="334962"/>
          </a:xfrm>
        </p:spPr>
        <p:txBody>
          <a:bodyPr/>
          <a:lstStyle/>
          <a:p>
            <a:pPr eaLnBrk="1" hangingPunct="1"/>
            <a:endParaRPr lang="en-US" altLang="en-US" sz="4000" dirty="0" smtClean="0">
              <a:ea typeface="ＭＳ Ｐゴシック" panose="020B0600070205080204" pitchFamily="34" charset="-128"/>
            </a:endParaRPr>
          </a:p>
        </p:txBody>
      </p:sp>
      <p:sp>
        <p:nvSpPr>
          <p:cNvPr id="33795" name="Rectangle 3"/>
          <p:cNvSpPr>
            <a:spLocks noGrp="1" noChangeArrowheads="1"/>
          </p:cNvSpPr>
          <p:nvPr>
            <p:ph type="body" idx="1"/>
          </p:nvPr>
        </p:nvSpPr>
        <p:spPr>
          <a:xfrm>
            <a:off x="381000" y="0"/>
            <a:ext cx="8229600" cy="4525963"/>
          </a:xfrm>
        </p:spPr>
        <p:txBody>
          <a:bodyPr/>
          <a:lstStyle/>
          <a:p>
            <a:pPr eaLnBrk="1" hangingPunct="1">
              <a:lnSpc>
                <a:spcPct val="90000"/>
              </a:lnSpc>
              <a:buFontTx/>
              <a:buNone/>
            </a:pPr>
            <a:r>
              <a:rPr lang="en-US" altLang="en-US" sz="3200" u="sng" dirty="0" smtClean="0">
                <a:solidFill>
                  <a:srgbClr val="FF0066"/>
                </a:solidFill>
                <a:ea typeface="ＭＳ Ｐゴシック" panose="020B0600070205080204" pitchFamily="34" charset="-128"/>
              </a:rPr>
              <a:t>1. Continental Margin-</a:t>
            </a:r>
            <a:r>
              <a:rPr lang="en-US" altLang="en-US" sz="3200" dirty="0" smtClean="0">
                <a:ea typeface="ＭＳ Ｐゴシック" panose="020B0600070205080204" pitchFamily="34" charset="-128"/>
              </a:rPr>
              <a:t> Made up of the continental shelf, slope, and rise.  This is where the continent drops off to meet the ocean crust.</a:t>
            </a:r>
          </a:p>
          <a:p>
            <a:pPr eaLnBrk="1" hangingPunct="1">
              <a:lnSpc>
                <a:spcPct val="90000"/>
              </a:lnSpc>
              <a:buFontTx/>
              <a:buNone/>
            </a:pPr>
            <a:r>
              <a:rPr lang="en-US" altLang="en-US" sz="3200" u="sng" dirty="0" smtClean="0">
                <a:solidFill>
                  <a:srgbClr val="9933FF"/>
                </a:solidFill>
                <a:ea typeface="ＭＳ Ｐゴシック" panose="020B0600070205080204" pitchFamily="34" charset="-128"/>
              </a:rPr>
              <a:t>2. Continental Shelf-</a:t>
            </a:r>
            <a:r>
              <a:rPr lang="en-US" altLang="en-US" sz="3200" dirty="0" smtClean="0">
                <a:ea typeface="ＭＳ Ｐゴシック" panose="020B0600070205080204" pitchFamily="34" charset="-128"/>
              </a:rPr>
              <a:t> gently sloping edge of the continent.  Ocean is shallow on the shelf.</a:t>
            </a:r>
          </a:p>
          <a:p>
            <a:pPr eaLnBrk="1" hangingPunct="1">
              <a:lnSpc>
                <a:spcPct val="90000"/>
              </a:lnSpc>
            </a:pPr>
            <a:endParaRPr lang="en-US" altLang="en-US" dirty="0" smtClean="0">
              <a:ea typeface="ＭＳ Ｐゴシック" panose="020B0600070205080204" pitchFamily="34" charset="-128"/>
            </a:endParaRPr>
          </a:p>
          <a:p>
            <a:pPr eaLnBrk="1" hangingPunct="1">
              <a:lnSpc>
                <a:spcPct val="90000"/>
              </a:lnSpc>
            </a:pPr>
            <a:endParaRPr lang="en-US" altLang="en-US" dirty="0" smtClean="0">
              <a:ea typeface="ＭＳ Ｐゴシック" panose="020B0600070205080204" pitchFamily="34" charset="-128"/>
            </a:endParaRPr>
          </a:p>
        </p:txBody>
      </p:sp>
      <p:pic>
        <p:nvPicPr>
          <p:cNvPr id="33796" name="Picture 5" descr="continental_sl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434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CONTINENTAL%20SHE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05200"/>
            <a:ext cx="4724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445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304800" cy="106362"/>
          </a:xfrm>
        </p:spPr>
        <p:txBody>
          <a:bodyPr/>
          <a:lstStyle/>
          <a:p>
            <a:pPr eaLnBrk="1" hangingPunct="1"/>
            <a:endParaRPr lang="en-US" altLang="en-US" sz="4000" smtClean="0">
              <a:ea typeface="ＭＳ Ｐゴシック" panose="020B0600070205080204" pitchFamily="34" charset="-128"/>
            </a:endParaRPr>
          </a:p>
        </p:txBody>
      </p:sp>
      <p:sp>
        <p:nvSpPr>
          <p:cNvPr id="35843" name="Rectangle 3"/>
          <p:cNvSpPr>
            <a:spLocks noGrp="1" noChangeArrowheads="1"/>
          </p:cNvSpPr>
          <p:nvPr>
            <p:ph type="body" idx="1"/>
          </p:nvPr>
        </p:nvSpPr>
        <p:spPr>
          <a:xfrm>
            <a:off x="381000" y="2667000"/>
            <a:ext cx="8458200" cy="3962400"/>
          </a:xfrm>
        </p:spPr>
        <p:txBody>
          <a:bodyPr>
            <a:noAutofit/>
          </a:bodyPr>
          <a:lstStyle/>
          <a:p>
            <a:pPr eaLnBrk="1" hangingPunct="1">
              <a:buFontTx/>
              <a:buNone/>
            </a:pPr>
            <a:r>
              <a:rPr lang="en-US" altLang="en-US" sz="3200" b="1" u="sng" dirty="0" smtClean="0">
                <a:solidFill>
                  <a:schemeClr val="hlink"/>
                </a:solidFill>
                <a:ea typeface="ＭＳ Ｐゴシック" panose="020B0600070205080204" pitchFamily="34" charset="-128"/>
              </a:rPr>
              <a:t>3. Continental Slope-</a:t>
            </a:r>
            <a:r>
              <a:rPr lang="en-US" altLang="en-US" sz="3200" dirty="0" smtClean="0">
                <a:ea typeface="ＭＳ Ｐゴシック" panose="020B0600070205080204" pitchFamily="34" charset="-128"/>
              </a:rPr>
              <a:t> the steep drop-off at the edge of a continent.</a:t>
            </a:r>
          </a:p>
          <a:p>
            <a:pPr eaLnBrk="1" hangingPunct="1">
              <a:buFontTx/>
              <a:buNone/>
            </a:pPr>
            <a:r>
              <a:rPr lang="en-US" altLang="en-US" sz="3200" b="1" u="sng" dirty="0" smtClean="0">
                <a:solidFill>
                  <a:srgbClr val="CC3300"/>
                </a:solidFill>
                <a:ea typeface="ＭＳ Ｐゴシック" panose="020B0600070205080204" pitchFamily="34" charset="-128"/>
              </a:rPr>
              <a:t>4. Continental Rise-</a:t>
            </a:r>
            <a:r>
              <a:rPr lang="en-US" altLang="en-US" sz="3200" dirty="0" smtClean="0">
                <a:ea typeface="ＭＳ Ｐゴシック" panose="020B0600070205080204" pitchFamily="34" charset="-128"/>
              </a:rPr>
              <a:t> where sediment builds up at the bottom of the continental slope.</a:t>
            </a:r>
          </a:p>
          <a:p>
            <a:pPr eaLnBrk="1" hangingPunct="1">
              <a:buFontTx/>
              <a:buNone/>
            </a:pPr>
            <a:r>
              <a:rPr lang="en-US" altLang="en-US" sz="3200" b="1" u="sng" dirty="0" smtClean="0">
                <a:solidFill>
                  <a:srgbClr val="9933FF"/>
                </a:solidFill>
                <a:ea typeface="ＭＳ Ｐゴシック" panose="020B0600070205080204" pitchFamily="34" charset="-128"/>
              </a:rPr>
              <a:t>5. Abyssal Plain-</a:t>
            </a:r>
            <a:r>
              <a:rPr lang="en-US" altLang="en-US" sz="3200" dirty="0" smtClean="0">
                <a:ea typeface="ＭＳ Ｐゴシック" panose="020B0600070205080204" pitchFamily="34" charset="-128"/>
              </a:rPr>
              <a:t> relative smooth plains on the ocean floor.  Ocean level is deep in these areas.</a:t>
            </a:r>
          </a:p>
        </p:txBody>
      </p:sp>
      <p:pic>
        <p:nvPicPr>
          <p:cNvPr id="35844" name="Picture 5"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descr="gomex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0"/>
            <a:ext cx="2995613"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1" descr="sfs_21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6488" y="0"/>
            <a:ext cx="2957512"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729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304800" y="381000"/>
            <a:ext cx="8534400" cy="6019800"/>
          </a:xfrm>
        </p:spPr>
        <p:txBody>
          <a:bodyPr>
            <a:normAutofit lnSpcReduction="10000"/>
          </a:bodyPr>
          <a:lstStyle/>
          <a:p>
            <a:pPr eaLnBrk="1" hangingPunct="1">
              <a:lnSpc>
                <a:spcPct val="80000"/>
              </a:lnSpc>
              <a:buFontTx/>
              <a:buNone/>
            </a:pPr>
            <a:r>
              <a:rPr lang="en-US" altLang="en-US" sz="3200" b="1" u="sng" dirty="0" smtClean="0">
                <a:solidFill>
                  <a:srgbClr val="0000FF"/>
                </a:solidFill>
                <a:ea typeface="ＭＳ Ｐゴシック" panose="020B0600070205080204" pitchFamily="34" charset="-128"/>
              </a:rPr>
              <a:t>6. Mid-ocean Ridges-</a:t>
            </a:r>
            <a:r>
              <a:rPr lang="en-US" altLang="en-US" sz="3200" dirty="0" smtClean="0">
                <a:ea typeface="ＭＳ Ｐゴシック" panose="020B0600070205080204" pitchFamily="34" charset="-128"/>
              </a:rPr>
              <a:t> chains of volcanic mountains that run through the middle of the oceans.</a:t>
            </a:r>
          </a:p>
          <a:p>
            <a:pPr eaLnBrk="1" hangingPunct="1">
              <a:lnSpc>
                <a:spcPct val="80000"/>
              </a:lnSpc>
              <a:buFontTx/>
              <a:buNone/>
            </a:pPr>
            <a:r>
              <a:rPr lang="en-US" altLang="en-US" sz="3200" b="1" u="sng" dirty="0" smtClean="0">
                <a:solidFill>
                  <a:srgbClr val="CC3300"/>
                </a:solidFill>
                <a:ea typeface="ＭＳ Ｐゴシック" panose="020B0600070205080204" pitchFamily="34" charset="-128"/>
              </a:rPr>
              <a:t>7. Rift Valleys-</a:t>
            </a:r>
            <a:r>
              <a:rPr lang="en-US" altLang="en-US" sz="3200" dirty="0" smtClean="0">
                <a:ea typeface="ＭＳ Ｐゴシック" panose="020B0600070205080204" pitchFamily="34" charset="-128"/>
              </a:rPr>
              <a:t> low valleys in the middle of mid-ocean ridges where two ocean plates are pulled apart.</a:t>
            </a:r>
          </a:p>
          <a:p>
            <a:pPr eaLnBrk="1" hangingPunct="1">
              <a:lnSpc>
                <a:spcPct val="80000"/>
              </a:lnSpc>
              <a:buFontTx/>
              <a:buNone/>
            </a:pPr>
            <a:r>
              <a:rPr lang="en-US" altLang="en-US" sz="3200" b="1" u="sng" dirty="0" smtClean="0">
                <a:solidFill>
                  <a:schemeClr val="hlink"/>
                </a:solidFill>
                <a:ea typeface="ＭＳ Ｐゴシック" panose="020B0600070205080204" pitchFamily="34" charset="-128"/>
              </a:rPr>
              <a:t>8. Trench</a:t>
            </a:r>
            <a:r>
              <a:rPr lang="en-US" altLang="en-US" sz="3200" dirty="0" smtClean="0">
                <a:ea typeface="ＭＳ Ｐゴシック" panose="020B0600070205080204" pitchFamily="34" charset="-128"/>
              </a:rPr>
              <a:t>- the deepest places in the ocean.  They form from one crustal plate plunging under another.</a:t>
            </a:r>
          </a:p>
          <a:p>
            <a:pPr eaLnBrk="1" hangingPunct="1">
              <a:lnSpc>
                <a:spcPct val="80000"/>
              </a:lnSpc>
              <a:buFontTx/>
              <a:buNone/>
            </a:pPr>
            <a:r>
              <a:rPr lang="en-US" altLang="en-US" sz="3200" b="1" u="sng" dirty="0" smtClean="0">
                <a:solidFill>
                  <a:srgbClr val="9933FF"/>
                </a:solidFill>
                <a:ea typeface="ＭＳ Ｐゴシック" panose="020B0600070205080204" pitchFamily="34" charset="-128"/>
              </a:rPr>
              <a:t>9. Seamount</a:t>
            </a:r>
            <a:r>
              <a:rPr lang="en-US" altLang="en-US" sz="3200" dirty="0" smtClean="0">
                <a:ea typeface="ＭＳ Ｐゴシック" panose="020B0600070205080204" pitchFamily="34" charset="-128"/>
              </a:rPr>
              <a:t>- An underwater volcanic mountain</a:t>
            </a:r>
          </a:p>
          <a:p>
            <a:pPr eaLnBrk="1" hangingPunct="1">
              <a:lnSpc>
                <a:spcPct val="80000"/>
              </a:lnSpc>
              <a:buFontTx/>
              <a:buNone/>
            </a:pPr>
            <a:r>
              <a:rPr lang="en-US" altLang="en-US" sz="3200" b="1" u="sng" dirty="0" smtClean="0">
                <a:solidFill>
                  <a:srgbClr val="FF3399"/>
                </a:solidFill>
                <a:ea typeface="ＭＳ Ｐゴシック" panose="020B0600070205080204" pitchFamily="34" charset="-128"/>
              </a:rPr>
              <a:t>10. </a:t>
            </a:r>
            <a:r>
              <a:rPr lang="en-US" altLang="en-US" sz="3200" b="1" u="sng" dirty="0" err="1" smtClean="0">
                <a:solidFill>
                  <a:srgbClr val="FF3399"/>
                </a:solidFill>
                <a:ea typeface="ＭＳ Ｐゴシック" panose="020B0600070205080204" pitchFamily="34" charset="-128"/>
              </a:rPr>
              <a:t>Guyot</a:t>
            </a:r>
            <a:r>
              <a:rPr lang="en-US" altLang="en-US" sz="3200" b="1" u="sng" dirty="0" smtClean="0">
                <a:solidFill>
                  <a:srgbClr val="FF3399"/>
                </a:solidFill>
                <a:ea typeface="ＭＳ Ｐゴシック" panose="020B0600070205080204" pitchFamily="34" charset="-128"/>
              </a:rPr>
              <a:t>- </a:t>
            </a:r>
            <a:r>
              <a:rPr lang="en-US" altLang="en-US" sz="3200" dirty="0" smtClean="0">
                <a:ea typeface="ＭＳ Ｐゴシック" panose="020B0600070205080204" pitchFamily="34" charset="-128"/>
              </a:rPr>
              <a:t>An underwater plateau that has sunk beneath the ocean’s surface.  Originally formed from volcanic activity, it’s top has been flattened from wave action.</a:t>
            </a:r>
            <a:endParaRPr lang="en-US" altLang="en-US" sz="3200" b="1" u="sng" dirty="0" smtClean="0">
              <a:solidFill>
                <a:srgbClr val="FF3399"/>
              </a:solidFill>
              <a:ea typeface="ＭＳ Ｐゴシック" panose="020B0600070205080204" pitchFamily="34" charset="-128"/>
            </a:endParaRPr>
          </a:p>
          <a:p>
            <a:pPr eaLnBrk="1" hangingPunct="1">
              <a:lnSpc>
                <a:spcPct val="80000"/>
              </a:lnSpc>
            </a:pPr>
            <a:endParaRPr lang="en-US" altLang="en-US" sz="2800" b="1" u="sng" dirty="0" smtClean="0">
              <a:ea typeface="ＭＳ Ｐゴシック" panose="020B0600070205080204" pitchFamily="34" charset="-128"/>
            </a:endParaRPr>
          </a:p>
          <a:p>
            <a:pPr eaLnBrk="1" hangingPunct="1">
              <a:lnSpc>
                <a:spcPct val="80000"/>
              </a:lnSpc>
            </a:pPr>
            <a:endParaRPr lang="en-US" altLang="en-US" sz="2800" dirty="0" smtClean="0">
              <a:ea typeface="ＭＳ Ｐゴシック" panose="020B0600070205080204" pitchFamily="34" charset="-128"/>
            </a:endParaRPr>
          </a:p>
        </p:txBody>
      </p:sp>
    </p:spTree>
    <p:extLst>
      <p:ext uri="{BB962C8B-B14F-4D97-AF65-F5344CB8AC3E}">
        <p14:creationId xmlns:p14="http://schemas.microsoft.com/office/powerpoint/2010/main" val="393370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1" y="304800"/>
            <a:ext cx="6781799" cy="838200"/>
          </a:xfrm>
        </p:spPr>
        <p:txBody>
          <a:bodyPr/>
          <a:lstStyle/>
          <a:p>
            <a:pPr eaLnBrk="1" hangingPunct="1"/>
            <a:r>
              <a:rPr lang="en-US" altLang="en-US" dirty="0" smtClean="0">
                <a:ea typeface="ＭＳ Ｐゴシック" panose="020B0600070205080204" pitchFamily="34" charset="-128"/>
              </a:rPr>
              <a:t>Identify the Features </a:t>
            </a:r>
          </a:p>
        </p:txBody>
      </p:sp>
      <p:sp>
        <p:nvSpPr>
          <p:cNvPr id="48131" name="Rectangle 3"/>
          <p:cNvSpPr>
            <a:spLocks noGrp="1" noChangeArrowheads="1"/>
          </p:cNvSpPr>
          <p:nvPr>
            <p:ph type="body" idx="1"/>
          </p:nvPr>
        </p:nvSpPr>
        <p:spPr/>
        <p:txBody>
          <a:bodyPr/>
          <a:lstStyle/>
          <a:p>
            <a:pPr eaLnBrk="1" hangingPunct="1"/>
            <a:endParaRPr lang="en-US" altLang="en-US" smtClean="0">
              <a:ea typeface="ＭＳ Ｐゴシック" panose="020B0600070205080204" pitchFamily="34" charset="-128"/>
            </a:endParaRPr>
          </a:p>
        </p:txBody>
      </p:sp>
      <p:pic>
        <p:nvPicPr>
          <p:cNvPr id="48132" name="Picture 5" descr="seafloorfea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9411"/>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143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Earth showing if all, liquid fresh, and the water in rivers and lakes were put into 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255" y="1219200"/>
            <a:ext cx="4771897" cy="43434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5774589" y="2844822"/>
            <a:ext cx="1308235" cy="368364"/>
          </a:xfrm>
          <a:prstGeom prst="straightConnector1">
            <a:avLst/>
          </a:prstGeom>
          <a:ln w="127000">
            <a:solidFill>
              <a:schemeClr val="bg1">
                <a:lumMod val="75000"/>
              </a:schemeClr>
            </a:solidFill>
            <a:tailEnd type="triangle"/>
          </a:ln>
          <a:effectLst>
            <a:glow rad="50800">
              <a:schemeClr val="bg1"/>
            </a:glow>
            <a:outerShdw blurRad="50800" dist="63500" dir="7200000" sx="90000" sy="9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52400" y="609600"/>
            <a:ext cx="3810000" cy="5909310"/>
          </a:xfrm>
          <a:prstGeom prst="rect">
            <a:avLst/>
          </a:prstGeom>
        </p:spPr>
        <p:txBody>
          <a:bodyPr wrap="square">
            <a:spAutoFit/>
          </a:bodyPr>
          <a:lstStyle/>
          <a:p>
            <a:pPr algn="ctr"/>
            <a:r>
              <a:rPr lang="en-US" sz="2800" dirty="0" smtClean="0">
                <a:solidFill>
                  <a:prstClr val="black"/>
                </a:solidFill>
              </a:rPr>
              <a:t>Do you see the "tiny" bubble over Atlanta, Georgia? </a:t>
            </a:r>
          </a:p>
          <a:p>
            <a:pPr algn="ctr"/>
            <a:endParaRPr lang="en-US" dirty="0">
              <a:solidFill>
                <a:prstClr val="black"/>
              </a:solidFill>
            </a:endParaRPr>
          </a:p>
          <a:p>
            <a:pPr algn="ctr"/>
            <a:r>
              <a:rPr lang="en-US" sz="2800" dirty="0" smtClean="0">
                <a:solidFill>
                  <a:prstClr val="black"/>
                </a:solidFill>
              </a:rPr>
              <a:t>That one represents fresh water in all the lakes and rivers on the planet. </a:t>
            </a:r>
          </a:p>
          <a:p>
            <a:pPr algn="ctr"/>
            <a:endParaRPr lang="en-US" sz="2400" dirty="0">
              <a:solidFill>
                <a:prstClr val="black"/>
              </a:solidFill>
            </a:endParaRPr>
          </a:p>
          <a:p>
            <a:pPr algn="ctr"/>
            <a:r>
              <a:rPr lang="en-US" sz="2800" dirty="0" smtClean="0">
                <a:solidFill>
                  <a:prstClr val="black"/>
                </a:solidFill>
              </a:rPr>
              <a:t>Most of the water people and life on earth need every day comes from these surface-water sources. </a:t>
            </a:r>
            <a:endParaRPr lang="en-US" sz="2800" dirty="0">
              <a:solidFill>
                <a:prstClr val="black"/>
              </a:solidFill>
            </a:endParaRPr>
          </a:p>
        </p:txBody>
      </p:sp>
    </p:spTree>
    <p:extLst>
      <p:ext uri="{BB962C8B-B14F-4D97-AF65-F5344CB8AC3E}">
        <p14:creationId xmlns:p14="http://schemas.microsoft.com/office/powerpoint/2010/main" val="16526054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par>
                                <p:cTn id="17" presetID="2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754" y="408159"/>
            <a:ext cx="7228446" cy="1143000"/>
          </a:xfrm>
        </p:spPr>
        <p:txBody>
          <a:bodyPr>
            <a:normAutofit fontScale="90000"/>
          </a:bodyPr>
          <a:lstStyle/>
          <a:p>
            <a:pPr algn="ctr"/>
            <a:r>
              <a:rPr lang="en-US" sz="6000" dirty="0" smtClean="0">
                <a:solidFill>
                  <a:schemeClr val="bg2">
                    <a:lumMod val="50000"/>
                  </a:schemeClr>
                </a:solidFill>
                <a:effectLst>
                  <a:outerShdw blurRad="38100" dist="38100" dir="2700000" algn="tl">
                    <a:srgbClr val="000000">
                      <a:alpha val="43137"/>
                    </a:srgbClr>
                  </a:outerShdw>
                </a:effectLst>
                <a:latin typeface="+mn-lt"/>
              </a:rPr>
              <a:t>Water on the Earth</a:t>
            </a:r>
            <a:endParaRPr lang="en-US" sz="6000" dirty="0">
              <a:solidFill>
                <a:schemeClr val="bg2">
                  <a:lumMod val="50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99176" y="1600200"/>
            <a:ext cx="8915400" cy="4953000"/>
          </a:xfrm>
        </p:spPr>
        <p:txBody>
          <a:bodyPr>
            <a:noAutofit/>
          </a:bodyPr>
          <a:lstStyle/>
          <a:p>
            <a:pPr>
              <a:buClrTx/>
              <a:buFont typeface="Wingdings" pitchFamily="2" charset="2"/>
              <a:buChar char="§"/>
            </a:pPr>
            <a:r>
              <a:rPr lang="en-US" sz="2400" dirty="0" smtClean="0"/>
              <a:t>About 71% of the earth’s surface is covered with water.</a:t>
            </a:r>
          </a:p>
          <a:p>
            <a:pPr>
              <a:buClrTx/>
              <a:buFont typeface="Wingdings" pitchFamily="2" charset="2"/>
              <a:buChar char="§"/>
            </a:pPr>
            <a:r>
              <a:rPr lang="en-US" sz="2400" dirty="0" smtClean="0"/>
              <a:t>Of the total volume of water on Earth:</a:t>
            </a:r>
          </a:p>
          <a:p>
            <a:pPr lvl="1">
              <a:buClrTx/>
              <a:buFont typeface="Wingdings" pitchFamily="2" charset="2"/>
              <a:buChar char="§"/>
            </a:pPr>
            <a:r>
              <a:rPr lang="en-US" dirty="0" smtClean="0"/>
              <a:t>97% is saltwater</a:t>
            </a:r>
          </a:p>
          <a:p>
            <a:pPr lvl="1">
              <a:buClrTx/>
              <a:buFont typeface="Wingdings" pitchFamily="2" charset="2"/>
              <a:buChar char="§"/>
            </a:pPr>
            <a:r>
              <a:rPr lang="en-US" dirty="0" smtClean="0"/>
              <a:t>2% is freshwater frozen in ice caps and glaciers</a:t>
            </a:r>
          </a:p>
          <a:p>
            <a:pPr lvl="1">
              <a:buClrTx/>
              <a:buFont typeface="Wingdings" pitchFamily="2" charset="2"/>
              <a:buChar char="§"/>
            </a:pPr>
            <a:r>
              <a:rPr lang="en-US" dirty="0" smtClean="0"/>
              <a:t>1% is fresh water in lakes and streams, groundwater, and water vapor in the atmosphere</a:t>
            </a:r>
          </a:p>
          <a:p>
            <a:pPr>
              <a:buClrTx/>
              <a:buFont typeface="Wingdings" pitchFamily="2" charset="2"/>
              <a:buChar char="§"/>
            </a:pPr>
            <a:r>
              <a:rPr lang="en-US" sz="2400" dirty="0" smtClean="0"/>
              <a:t>In general, most </a:t>
            </a:r>
            <a:r>
              <a:rPr lang="en-US" sz="2400" dirty="0"/>
              <a:t>of the earth’s water is located in the oceans as saltwater </a:t>
            </a:r>
            <a:r>
              <a:rPr lang="en-US" sz="2400" dirty="0" smtClean="0"/>
              <a:t>. Most of the freshwater on Earth is located in glaciers and ice caps. Lesser amounts are found in atmospheric </a:t>
            </a:r>
            <a:r>
              <a:rPr lang="en-US" sz="2400" dirty="0"/>
              <a:t>moisture, </a:t>
            </a:r>
            <a:r>
              <a:rPr lang="en-US" sz="2400" dirty="0" smtClean="0"/>
              <a:t>rivers, </a:t>
            </a:r>
            <a:r>
              <a:rPr lang="en-US" sz="2400" dirty="0"/>
              <a:t>lakes, streams, and groundwater.</a:t>
            </a:r>
          </a:p>
          <a:p>
            <a:pPr>
              <a:buClrTx/>
              <a:buFont typeface="Wingdings" pitchFamily="2" charset="2"/>
              <a:buChar char="§"/>
            </a:pPr>
            <a:r>
              <a:rPr lang="en-US" sz="2400" dirty="0"/>
              <a:t>Most of the freshwater on Earth is located in glaciers and ice caps</a:t>
            </a:r>
            <a:r>
              <a:rPr lang="en-US" sz="2400" dirty="0" smtClean="0"/>
              <a:t>.</a:t>
            </a:r>
            <a:endParaRPr lang="en-US" sz="2400" dirty="0"/>
          </a:p>
        </p:txBody>
      </p:sp>
    </p:spTree>
    <p:extLst>
      <p:ext uri="{BB962C8B-B14F-4D97-AF65-F5344CB8AC3E}">
        <p14:creationId xmlns:p14="http://schemas.microsoft.com/office/powerpoint/2010/main" val="8583824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rpnet.com/education/graphics/WaterInWorl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15619"/>
            <a:ext cx="4267200" cy="566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924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hiswoo.files.wordpress.com/2008/10/water-stats-pi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71500"/>
            <a:ext cx="4988719" cy="534163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5881255" y="4875068"/>
            <a:ext cx="1059872" cy="11083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941127" y="4286446"/>
            <a:ext cx="1724891" cy="1477328"/>
          </a:xfrm>
          <a:prstGeom prst="rect">
            <a:avLst/>
          </a:prstGeom>
          <a:solidFill>
            <a:srgbClr val="00B0F0"/>
          </a:solidFill>
        </p:spPr>
        <p:txBody>
          <a:bodyPr wrap="square" rtlCol="0">
            <a:spAutoFit/>
          </a:bodyPr>
          <a:lstStyle/>
          <a:p>
            <a:r>
              <a:rPr lang="en-US" dirty="0"/>
              <a:t>Most available water is located in rivers and streams</a:t>
            </a:r>
            <a:endParaRPr lang="en-US" dirty="0"/>
          </a:p>
        </p:txBody>
      </p:sp>
      <p:sp>
        <p:nvSpPr>
          <p:cNvPr id="5" name="TextBox 4"/>
          <p:cNvSpPr txBox="1"/>
          <p:nvPr/>
        </p:nvSpPr>
        <p:spPr>
          <a:xfrm>
            <a:off x="117224" y="1113559"/>
            <a:ext cx="2050472" cy="1131079"/>
          </a:xfrm>
          <a:prstGeom prst="rect">
            <a:avLst/>
          </a:prstGeom>
          <a:noFill/>
          <a:ln w="38100">
            <a:solidFill>
              <a:srgbClr val="7030A0"/>
            </a:solidFill>
          </a:ln>
        </p:spPr>
        <p:txBody>
          <a:bodyPr wrap="square" rtlCol="0">
            <a:spAutoFit/>
          </a:bodyPr>
          <a:lstStyle/>
          <a:p>
            <a:r>
              <a:rPr lang="en-US" sz="1350" dirty="0"/>
              <a:t>This pie chart represents all the water on earth:</a:t>
            </a:r>
          </a:p>
          <a:p>
            <a:pPr marL="214313" indent="-214313">
              <a:buFontTx/>
              <a:buChar char="-"/>
            </a:pPr>
            <a:r>
              <a:rPr lang="en-US" sz="1350" dirty="0"/>
              <a:t>97.5% saltwater</a:t>
            </a:r>
          </a:p>
          <a:p>
            <a:pPr marL="214313" indent="-214313">
              <a:buFontTx/>
              <a:buChar char="-"/>
            </a:pPr>
            <a:r>
              <a:rPr lang="en-US" sz="1350" dirty="0"/>
              <a:t>2.5% freshwater</a:t>
            </a:r>
            <a:endParaRPr lang="en-US" sz="1350" dirty="0"/>
          </a:p>
        </p:txBody>
      </p:sp>
      <p:sp>
        <p:nvSpPr>
          <p:cNvPr id="7" name="Left Brace 6"/>
          <p:cNvSpPr/>
          <p:nvPr/>
        </p:nvSpPr>
        <p:spPr>
          <a:xfrm>
            <a:off x="2119746" y="1113559"/>
            <a:ext cx="256310" cy="103909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sp>
        <p:nvSpPr>
          <p:cNvPr id="8" name="TextBox 7"/>
          <p:cNvSpPr txBox="1"/>
          <p:nvPr/>
        </p:nvSpPr>
        <p:spPr>
          <a:xfrm>
            <a:off x="437503" y="2703071"/>
            <a:ext cx="3034145" cy="1131079"/>
          </a:xfrm>
          <a:prstGeom prst="rect">
            <a:avLst/>
          </a:prstGeom>
          <a:noFill/>
          <a:ln w="38100">
            <a:solidFill>
              <a:srgbClr val="00B0F0"/>
            </a:solidFill>
          </a:ln>
        </p:spPr>
        <p:txBody>
          <a:bodyPr wrap="square" rtlCol="0">
            <a:spAutoFit/>
          </a:bodyPr>
          <a:lstStyle/>
          <a:p>
            <a:r>
              <a:rPr lang="en-US" sz="1350" dirty="0"/>
              <a:t>This pie chart represents all the fresh water on earth:</a:t>
            </a:r>
          </a:p>
          <a:p>
            <a:pPr marL="214313" indent="-214313">
              <a:buFontTx/>
              <a:buChar char="-"/>
            </a:pPr>
            <a:r>
              <a:rPr lang="en-US" sz="1350" dirty="0"/>
              <a:t>79% ice caps and glaciers</a:t>
            </a:r>
          </a:p>
          <a:p>
            <a:pPr marL="214313" indent="-214313">
              <a:buFontTx/>
              <a:buChar char="-"/>
            </a:pPr>
            <a:r>
              <a:rPr lang="en-US" sz="1350" dirty="0"/>
              <a:t>20% groundwater</a:t>
            </a:r>
          </a:p>
          <a:p>
            <a:pPr marL="214313" indent="-214313">
              <a:buFontTx/>
              <a:buChar char="-"/>
            </a:pPr>
            <a:r>
              <a:rPr lang="en-US" sz="1350" dirty="0"/>
              <a:t>1% AVAILABLE water</a:t>
            </a:r>
            <a:endParaRPr lang="en-US" sz="1350" dirty="0"/>
          </a:p>
        </p:txBody>
      </p:sp>
      <p:sp>
        <p:nvSpPr>
          <p:cNvPr id="9" name="Left Brace 8"/>
          <p:cNvSpPr/>
          <p:nvPr/>
        </p:nvSpPr>
        <p:spPr>
          <a:xfrm>
            <a:off x="3595255" y="2694710"/>
            <a:ext cx="152400" cy="111635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sp>
        <p:nvSpPr>
          <p:cNvPr id="10" name="TextBox 9"/>
          <p:cNvSpPr txBox="1"/>
          <p:nvPr/>
        </p:nvSpPr>
        <p:spPr>
          <a:xfrm>
            <a:off x="516082" y="4528820"/>
            <a:ext cx="3082637" cy="715581"/>
          </a:xfrm>
          <a:prstGeom prst="rect">
            <a:avLst/>
          </a:prstGeom>
          <a:noFill/>
          <a:ln w="38100">
            <a:solidFill>
              <a:schemeClr val="accent4">
                <a:lumMod val="75000"/>
              </a:schemeClr>
            </a:solidFill>
          </a:ln>
        </p:spPr>
        <p:txBody>
          <a:bodyPr wrap="square" rtlCol="0">
            <a:spAutoFit/>
          </a:bodyPr>
          <a:lstStyle/>
          <a:p>
            <a:r>
              <a:rPr lang="en-US" sz="1350" dirty="0"/>
              <a:t>This pie chart represents all the available water on earth</a:t>
            </a:r>
          </a:p>
          <a:p>
            <a:endParaRPr lang="en-US" sz="1350" dirty="0"/>
          </a:p>
        </p:txBody>
      </p:sp>
      <p:sp>
        <p:nvSpPr>
          <p:cNvPr id="11" name="Left Brace 10"/>
          <p:cNvSpPr/>
          <p:nvPr/>
        </p:nvSpPr>
        <p:spPr>
          <a:xfrm>
            <a:off x="3595255" y="4275860"/>
            <a:ext cx="214746" cy="109797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40743881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geogrify.net/GEO1/Lectures/WaterResources/1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77380"/>
            <a:ext cx="5143500" cy="48811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2509" y="3766900"/>
            <a:ext cx="1724891" cy="1477328"/>
          </a:xfrm>
          <a:prstGeom prst="rect">
            <a:avLst/>
          </a:prstGeom>
          <a:solidFill>
            <a:srgbClr val="00B0F0"/>
          </a:solidFill>
        </p:spPr>
        <p:txBody>
          <a:bodyPr wrap="square" rtlCol="0">
            <a:spAutoFit/>
          </a:bodyPr>
          <a:lstStyle/>
          <a:p>
            <a:r>
              <a:rPr lang="en-US" dirty="0"/>
              <a:t>Most available water is located in rivers and streams</a:t>
            </a:r>
            <a:endParaRPr lang="en-US" dirty="0"/>
          </a:p>
        </p:txBody>
      </p:sp>
      <p:cxnSp>
        <p:nvCxnSpPr>
          <p:cNvPr id="5" name="Straight Arrow Connector 4"/>
          <p:cNvCxnSpPr/>
          <p:nvPr/>
        </p:nvCxnSpPr>
        <p:spPr>
          <a:xfrm>
            <a:off x="1974273" y="4480214"/>
            <a:ext cx="2826328" cy="692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1338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14400"/>
            <a:ext cx="6553200" cy="516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2542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33400" y="304800"/>
            <a:ext cx="8229600" cy="1905000"/>
          </a:xfrm>
        </p:spPr>
        <p:txBody>
          <a:bodyPr/>
          <a:lstStyle/>
          <a:p>
            <a:pPr marL="182880" indent="0" algn="ctr">
              <a:buNone/>
            </a:pPr>
            <a:r>
              <a:rPr lang="en-US" dirty="0" smtClean="0">
                <a:effectLst>
                  <a:reflection blurRad="6350" stA="55000" endA="300" endPos="15000" dir="5400000" sy="-100000" algn="bl" rotWithShape="0"/>
                </a:effectLst>
              </a:rPr>
              <a:t>Chemical Composition of Ocean Water</a:t>
            </a:r>
            <a:endParaRPr lang="en-US" dirty="0">
              <a:effectLst>
                <a:reflection blurRad="6350" stA="55000" endA="300" endPos="15000" dir="5400000" sy="-100000" algn="bl" rotWithShape="0"/>
              </a:effectLst>
            </a:endParaRPr>
          </a:p>
        </p:txBody>
      </p:sp>
      <p:pic>
        <p:nvPicPr>
          <p:cNvPr id="5" name="Picture 4" descr="http://www.sanclementetimes.com/wp-content/uploads/2012/08/Namotu2007Card1-024EDITED1-600x3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6724904" cy="412460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044400"/>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2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1039</TotalTime>
  <Words>1379</Words>
  <Application>Microsoft Office PowerPoint</Application>
  <PresentationFormat>On-screen Show (4:3)</PresentationFormat>
  <Paragraphs>122</Paragraphs>
  <Slides>26</Slides>
  <Notes>24</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ＭＳ Ｐゴシック</vt:lpstr>
      <vt:lpstr>Arial</vt:lpstr>
      <vt:lpstr>Calibri</vt:lpstr>
      <vt:lpstr>Georgia</vt:lpstr>
      <vt:lpstr>Trebuchet MS</vt:lpstr>
      <vt:lpstr>Wingdings</vt:lpstr>
      <vt:lpstr>Slipstream</vt:lpstr>
      <vt:lpstr>1_Slipstream</vt:lpstr>
      <vt:lpstr>2_Slipstream</vt:lpstr>
      <vt:lpstr>PowerPoint Presentation</vt:lpstr>
      <vt:lpstr>PowerPoint Presentation</vt:lpstr>
      <vt:lpstr>PowerPoint Presentation</vt:lpstr>
      <vt:lpstr>Water on the Earth</vt:lpstr>
      <vt:lpstr>PowerPoint Presentation</vt:lpstr>
      <vt:lpstr>PowerPoint Presentation</vt:lpstr>
      <vt:lpstr>PowerPoint Presentation</vt:lpstr>
      <vt:lpstr>PowerPoint Presentation</vt:lpstr>
      <vt:lpstr>Chemical Composition of Ocean Water</vt:lpstr>
      <vt:lpstr>What does the word composition mean?   What are some synonyms?</vt:lpstr>
      <vt:lpstr>What percent of ocean water is salt?</vt:lpstr>
      <vt:lpstr>Chemical Composition of Ocean Water</vt:lpstr>
      <vt:lpstr>PowerPoint Presentation</vt:lpstr>
      <vt:lpstr>From precipitation to the land to the rivers to the sea…</vt:lpstr>
      <vt:lpstr>From precipitation to the land to the rivers to the sea…</vt:lpstr>
      <vt:lpstr>Salt from below…</vt:lpstr>
      <vt:lpstr>PowerPoint Presentation</vt:lpstr>
      <vt:lpstr>Eruption of Volcanoes Underwater…</vt:lpstr>
      <vt:lpstr>PowerPoint Presentation</vt:lpstr>
      <vt:lpstr>Ocean Features</vt:lpstr>
      <vt:lpstr>Our AMAZING Oceans</vt:lpstr>
      <vt:lpstr>Features of the Ocean Floor</vt:lpstr>
      <vt:lpstr>PowerPoint Presentation</vt:lpstr>
      <vt:lpstr>PowerPoint Presentation</vt:lpstr>
      <vt:lpstr>PowerPoint Presentation</vt:lpstr>
      <vt:lpstr>Identify the Features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 What is the composition of the Earth’s oceans and where are they located?</dc:title>
  <dc:creator>Windows User</dc:creator>
  <cp:lastModifiedBy>Abigail Turner-Nesmith</cp:lastModifiedBy>
  <cp:revision>51</cp:revision>
  <cp:lastPrinted>2017-05-04T16:05:25Z</cp:lastPrinted>
  <dcterms:created xsi:type="dcterms:W3CDTF">2014-09-24T13:48:28Z</dcterms:created>
  <dcterms:modified xsi:type="dcterms:W3CDTF">2019-03-06T20:46:14Z</dcterms:modified>
</cp:coreProperties>
</file>