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9D52-949E-434E-B1B7-46164605A3F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4ECD1-34B3-4989-9320-BFAB96BFE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8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1C40D5-3546-4C2F-A3C1-CC5FB975BE1D}" type="slidenum">
              <a:rPr lang="en-US">
                <a:solidFill>
                  <a:prstClr val="black"/>
                </a:solidFill>
              </a:rPr>
              <a:pPr eaLnBrk="1" hangingPunct="1"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352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3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1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2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6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793A-35DB-4A5F-8199-644CDE5E488E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4DB5F-B00E-437C-A618-D96E4BD1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4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70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29" y="3657600"/>
            <a:ext cx="8686800" cy="2590800"/>
          </a:xfrm>
        </p:spPr>
        <p:txBody>
          <a:bodyPr>
            <a:normAutofit/>
          </a:bodyPr>
          <a:lstStyle/>
          <a:p>
            <a:r>
              <a:rPr lang="en-US" sz="4000" dirty="0"/>
              <a:t>The Earth is like a peach or a boiled egg. Turn to a seat partner and discuss these analogies. Come up with another analogy and be prepared to share.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1" y="381000"/>
            <a:ext cx="8527119" cy="3276600"/>
            <a:chOff x="152400" y="381000"/>
            <a:chExt cx="8527119" cy="3276600"/>
          </a:xfrm>
        </p:grpSpPr>
        <p:pic>
          <p:nvPicPr>
            <p:cNvPr id="29698" name="Picture 2" descr="http://www.thealmagest.com/wp-content/uploads/2014/02/Earth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558" y="381000"/>
              <a:ext cx="3276600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http://bulknaturalfoods.com/wp-content/uploads/2012/06/all-star-peach-sliced-2011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14400"/>
              <a:ext cx="2678158" cy="2110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2" name="Picture 6" descr="http://www.hellawella.com/sites/hellawella.com/files/2012/04/Eats_HardBoiledEg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105200"/>
              <a:ext cx="2354919" cy="1728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36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thumbs.dreamstime.com/z/earth-structure-white-cross-section-accurate-layers-s-interior-description-depth-kilometers-main-chemical-43675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397565"/>
            <a:ext cx="9599727" cy="636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09243"/>
            <a:ext cx="10313939" cy="65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7772400" y="0"/>
            <a:ext cx="2438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81489" y="1095376"/>
            <a:ext cx="5953125" cy="5762625"/>
            <a:chOff x="-42512" y="1095375"/>
            <a:chExt cx="5953125" cy="576262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2" y="1095375"/>
              <a:ext cx="5953125" cy="576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" y="4953000"/>
              <a:ext cx="2056598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Inner Core</a:t>
              </a:r>
              <a:br>
                <a:rPr lang="en-US" sz="2400" b="1" dirty="0">
                  <a:solidFill>
                    <a:schemeClr val="tx1"/>
                  </a:solidFill>
                </a:rPr>
              </a:br>
              <a:r>
                <a:rPr lang="en-US" sz="2400" b="1" dirty="0">
                  <a:solidFill>
                    <a:schemeClr val="tx1"/>
                  </a:solidFill>
                </a:rPr>
                <a:t>Solid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283" y="2667000"/>
              <a:ext cx="2463917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Outer Core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Liquid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163152" y="2286000"/>
            <a:ext cx="1219200" cy="5851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Mantle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953001" y="1600201"/>
            <a:ext cx="178519" cy="1848853"/>
            <a:chOff x="3429000" y="1600200"/>
            <a:chExt cx="178519" cy="1848853"/>
          </a:xfrm>
        </p:grpSpPr>
        <p:cxnSp>
          <p:nvCxnSpPr>
            <p:cNvPr id="10" name="Straight Connector 9"/>
            <p:cNvCxnSpPr/>
            <p:nvPr/>
          </p:nvCxnSpPr>
          <p:spPr>
            <a:xfrm flipH="1" flipV="1">
              <a:off x="3513447" y="1600200"/>
              <a:ext cx="7822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429000" y="1600200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38625" y="3449053"/>
              <a:ext cx="16889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2729967" y="113900"/>
            <a:ext cx="1554829" cy="1087781"/>
            <a:chOff x="1205966" y="133149"/>
            <a:chExt cx="1554829" cy="10877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981200" y="666550"/>
              <a:ext cx="0" cy="554380"/>
            </a:xfrm>
            <a:prstGeom prst="straightConnector1">
              <a:avLst/>
            </a:prstGeom>
            <a:ln w="984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205966" y="133149"/>
              <a:ext cx="155482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Crust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52900" y="2777489"/>
            <a:ext cx="2768868" cy="585136"/>
            <a:chOff x="5828900" y="2777489"/>
            <a:chExt cx="2768868" cy="585136"/>
          </a:xfrm>
        </p:grpSpPr>
        <p:grpSp>
          <p:nvGrpSpPr>
            <p:cNvPr id="42" name="Group 41"/>
            <p:cNvGrpSpPr/>
            <p:nvPr/>
          </p:nvGrpSpPr>
          <p:grpSpPr>
            <a:xfrm>
              <a:off x="5828900" y="2971800"/>
              <a:ext cx="419500" cy="206140"/>
              <a:chOff x="5828900" y="2971800"/>
              <a:chExt cx="419500" cy="20614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828900" y="2971800"/>
                <a:ext cx="307208" cy="206140"/>
                <a:chOff x="5828900" y="2971800"/>
                <a:chExt cx="307208" cy="20614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828900" y="2971800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5831308" y="3168315"/>
                  <a:ext cx="304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124076" y="2971800"/>
                  <a:ext cx="0" cy="20614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/>
              <p:cNvCxnSpPr/>
              <p:nvPr/>
            </p:nvCxnSpPr>
            <p:spPr>
              <a:xfrm>
                <a:off x="6136108" y="3070057"/>
                <a:ext cx="11229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6235568" y="2777489"/>
              <a:ext cx="2362200" cy="5851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Lithosphere – Crust and Upper Layer of the Mantle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355308" y="3449053"/>
            <a:ext cx="2751220" cy="1288982"/>
            <a:chOff x="5831308" y="3449053"/>
            <a:chExt cx="2751220" cy="1288982"/>
          </a:xfrm>
        </p:grpSpPr>
        <p:sp>
          <p:nvSpPr>
            <p:cNvPr id="59" name="Rectangle 58"/>
            <p:cNvSpPr/>
            <p:nvPr/>
          </p:nvSpPr>
          <p:spPr>
            <a:xfrm>
              <a:off x="6220328" y="3595035"/>
              <a:ext cx="23622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Layer of the Mantle (asthenosphere) that consists of hot rock of tar-like consistency, which slowly moves</a:t>
              </a: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5831308" y="3449053"/>
              <a:ext cx="389020" cy="527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43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Lithosphere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81018"/>
            <a:ext cx="4184035" cy="4360343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u="sng" dirty="0"/>
              <a:t>rigid</a:t>
            </a:r>
            <a:r>
              <a:rPr lang="en-US" sz="3600" dirty="0"/>
              <a:t> </a:t>
            </a:r>
            <a:r>
              <a:rPr lang="en-US" sz="3600" dirty="0" smtClean="0"/>
              <a:t>outermost </a:t>
            </a:r>
            <a:r>
              <a:rPr lang="en-US" sz="3600" dirty="0"/>
              <a:t>part of the </a:t>
            </a:r>
            <a:r>
              <a:rPr lang="en-US" sz="3600" dirty="0" smtClean="0"/>
              <a:t>earth</a:t>
            </a:r>
          </a:p>
          <a:p>
            <a:r>
              <a:rPr lang="en-US" sz="3600" dirty="0" smtClean="0"/>
              <a:t>Made of </a:t>
            </a:r>
            <a:r>
              <a:rPr lang="en-US" sz="3600" dirty="0"/>
              <a:t>the </a:t>
            </a:r>
            <a:r>
              <a:rPr lang="en-US" sz="3600" u="sng" dirty="0"/>
              <a:t>crust</a:t>
            </a:r>
            <a:r>
              <a:rPr lang="en-US" sz="3600" dirty="0"/>
              <a:t> and upper mantle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6025" y="1681018"/>
            <a:ext cx="5620129" cy="39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/>
              <a:t>Asthenosphere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79517" y="1930400"/>
            <a:ext cx="4184034" cy="3880773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The ‘</a:t>
            </a:r>
            <a:r>
              <a:rPr lang="en-US" sz="3600" u="sng" dirty="0"/>
              <a:t>plastic</a:t>
            </a:r>
            <a:r>
              <a:rPr lang="en-US" sz="3600" dirty="0"/>
              <a:t>’ rock layer of the mantle </a:t>
            </a:r>
          </a:p>
          <a:p>
            <a:pPr lvl="0"/>
            <a:r>
              <a:rPr lang="en-US" sz="3600" dirty="0"/>
              <a:t>Lithospheric plates move on </a:t>
            </a:r>
            <a:r>
              <a:rPr lang="en-US" sz="3600" u="sng" dirty="0"/>
              <a:t>convection</a:t>
            </a:r>
            <a:r>
              <a:rPr lang="en-US" sz="3600" dirty="0"/>
              <a:t> currents</a:t>
            </a:r>
          </a:p>
          <a:p>
            <a:endParaRPr lang="en-US" dirty="0"/>
          </a:p>
        </p:txBody>
      </p:sp>
      <p:pic>
        <p:nvPicPr>
          <p:cNvPr id="7" name="Picture 2" descr="http://www.sussexvt.k12.de.us/science/The%20History%20of%20the%20World%20Secrets%20of%20the%20Ancient%20Past/The%20Origin%20ofthe%20Earth_files/image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887" y="749509"/>
            <a:ext cx="4720081" cy="54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5216577" y="2158584"/>
            <a:ext cx="562940" cy="59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/>
              <a:t>Mesosphere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793" y="914401"/>
            <a:ext cx="4676931" cy="557683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936105" y="2100629"/>
            <a:ext cx="3907525" cy="3880773"/>
          </a:xfrm>
        </p:spPr>
        <p:txBody>
          <a:bodyPr/>
          <a:lstStyle/>
          <a:p>
            <a:pPr lvl="0"/>
            <a:r>
              <a:rPr lang="en-US" sz="3600" dirty="0"/>
              <a:t>The </a:t>
            </a:r>
            <a:r>
              <a:rPr lang="en-US" sz="3600" u="sng" dirty="0"/>
              <a:t>strong</a:t>
            </a:r>
            <a:r>
              <a:rPr lang="en-US" sz="3600" dirty="0"/>
              <a:t>, lower part of the mantle </a:t>
            </a:r>
          </a:p>
          <a:p>
            <a:pPr lvl="0"/>
            <a:r>
              <a:rPr lang="en-US" sz="3600" u="sng" dirty="0"/>
              <a:t>Less</a:t>
            </a:r>
            <a:r>
              <a:rPr lang="en-US" sz="3600" dirty="0"/>
              <a:t> fluid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91921" y="2270431"/>
            <a:ext cx="1124263" cy="8775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800" dirty="0" smtClean="0"/>
              <a:t>Outer Core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7374" y="1876814"/>
            <a:ext cx="4611756" cy="4722769"/>
          </a:xfrm>
        </p:spPr>
        <p:txBody>
          <a:bodyPr/>
          <a:lstStyle/>
          <a:p>
            <a:r>
              <a:rPr lang="en-US" sz="3600" u="sng" dirty="0" smtClean="0"/>
              <a:t>Liquid</a:t>
            </a:r>
            <a:r>
              <a:rPr lang="en-US" sz="3600" dirty="0" smtClean="0"/>
              <a:t> layer</a:t>
            </a:r>
          </a:p>
          <a:p>
            <a:r>
              <a:rPr lang="en-US" sz="3600" dirty="0" smtClean="0"/>
              <a:t>Mostly </a:t>
            </a:r>
            <a:r>
              <a:rPr lang="en-US" sz="3600" u="sng" dirty="0"/>
              <a:t>iron</a:t>
            </a:r>
            <a:r>
              <a:rPr lang="en-US" sz="3600" dirty="0"/>
              <a:t> and </a:t>
            </a:r>
            <a:r>
              <a:rPr lang="en-US" sz="3600" u="sng" dirty="0"/>
              <a:t>nickel</a:t>
            </a:r>
          </a:p>
          <a:p>
            <a:endParaRPr lang="en-US" sz="2800" dirty="0"/>
          </a:p>
        </p:txBody>
      </p:sp>
      <p:pic>
        <p:nvPicPr>
          <p:cNvPr id="5122" name="Picture 2" descr="http://www.sussexvt.k12.de.us/science/The%20History%20of%20the%20World%20Secrets%20of%20the%20Ancient%20Past/The%20Origin%20ofthe%20Earth_files/image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5" y="914401"/>
            <a:ext cx="4114904" cy="48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4134679" y="2286000"/>
            <a:ext cx="1192695" cy="16300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4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800" dirty="0" smtClean="0"/>
              <a:t>Inner Core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7425" y="2003571"/>
            <a:ext cx="4184034" cy="3880773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u="sng" dirty="0"/>
              <a:t>innermost</a:t>
            </a:r>
            <a:r>
              <a:rPr lang="en-US" sz="3600" dirty="0"/>
              <a:t> layer of the </a:t>
            </a:r>
            <a:r>
              <a:rPr lang="en-US" sz="3600" dirty="0" smtClean="0"/>
              <a:t>earth</a:t>
            </a:r>
          </a:p>
          <a:p>
            <a:r>
              <a:rPr lang="en-US" sz="3600" dirty="0" smtClean="0"/>
              <a:t>Extremely </a:t>
            </a:r>
            <a:r>
              <a:rPr lang="en-US" sz="3600" u="sng" dirty="0"/>
              <a:t>hot</a:t>
            </a:r>
            <a:r>
              <a:rPr lang="en-US" sz="3600" dirty="0"/>
              <a:t>, solid sphere of mostly</a:t>
            </a:r>
            <a:r>
              <a:rPr lang="en-US" sz="3600" u="sng" dirty="0"/>
              <a:t> iron </a:t>
            </a:r>
            <a:r>
              <a:rPr lang="en-US" sz="3600" dirty="0"/>
              <a:t>and </a:t>
            </a:r>
            <a:r>
              <a:rPr lang="en-US" sz="3600" u="sng" dirty="0"/>
              <a:t>nickel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666" y="794479"/>
            <a:ext cx="4002803" cy="49975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4137285" y="2225964"/>
            <a:ext cx="1737042" cy="2570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40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458200" cy="12493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Calibri" pitchFamily="34" charset="0"/>
              </a:rPr>
              <a:t>What do these two images tell us about the layers of the Earth?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51863" y="1708878"/>
            <a:ext cx="9135979" cy="4953000"/>
            <a:chOff x="27272" y="1828800"/>
            <a:chExt cx="9135979" cy="4953000"/>
          </a:xfrm>
        </p:grpSpPr>
        <p:pic>
          <p:nvPicPr>
            <p:cNvPr id="7170" name="Picture 2" descr="http://blogs.discovermagazine.com/d-brief/files/2013/04/earthlayer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2" y="1828800"/>
              <a:ext cx="3706829" cy="495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files.geglobalresearch.com/wp-content/uploads/2011/08/earth-co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251" y="2291685"/>
              <a:ext cx="5334000" cy="40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03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304800"/>
            <a:ext cx="10079182" cy="1371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Think of the layers of the Earth like the layers of a cake.</a:t>
            </a:r>
          </a:p>
        </p:txBody>
      </p:sp>
      <p:pic>
        <p:nvPicPr>
          <p:cNvPr id="4" name="Picture 3" descr="http://www.education.com/static/science-fair/earth-layers/earth-cake-diagr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53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files.geglobalresearch.com/wp-content/uploads/2011/08/earth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752600"/>
            <a:ext cx="65601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990" y="175661"/>
            <a:ext cx="9148011" cy="13716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Calibri" pitchFamily="34" charset="0"/>
              </a:rPr>
              <a:t>Temperature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increases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943600" y="3276600"/>
            <a:ext cx="0" cy="23622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35" y="152400"/>
            <a:ext cx="9182920" cy="2133600"/>
          </a:xfrm>
        </p:spPr>
        <p:txBody>
          <a:bodyPr>
            <a:normAutofit fontScale="90000"/>
          </a:bodyPr>
          <a:lstStyle/>
          <a:p>
            <a:r>
              <a:rPr lang="en-US" dirty="0"/>
              <a:t>Look at the information in the graph and table below. What’s the relationship between depth and density/pressure?</a:t>
            </a:r>
          </a:p>
        </p:txBody>
      </p:sp>
      <p:pic>
        <p:nvPicPr>
          <p:cNvPr id="7172" name="Picture 4" descr="http://www.bath.ac.uk/physics/images/pressure_vs_depth_below_the_earths_cru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4" y="2401669"/>
            <a:ext cx="4572576" cy="36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cliffsnotes.com/sciences/astronomy/earth-and-its-moon/~/media/2AE20E5F6ED648A2BEF9ED68CFBAF111.ashx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410" y="1963711"/>
            <a:ext cx="6094370" cy="4542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6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990" y="175661"/>
            <a:ext cx="9148011" cy="1371600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Calibri" pitchFamily="34" charset="0"/>
              </a:rPr>
              <a:t>Density and Pressure</a:t>
            </a:r>
            <a:br>
              <a:rPr lang="en-US" sz="5400" b="1" dirty="0">
                <a:latin typeface="Calibri" pitchFamily="34" charset="0"/>
              </a:rPr>
            </a:br>
            <a:r>
              <a:rPr lang="en-US" sz="5400" b="1" dirty="0">
                <a:latin typeface="Calibri" pitchFamily="34" charset="0"/>
              </a:rPr>
              <a:t>increase as depth increases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38400"/>
            <a:ext cx="0" cy="3581400"/>
          </a:xfrm>
          <a:prstGeom prst="straightConnector1">
            <a:avLst/>
          </a:prstGeom>
          <a:ln w="155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14801" y="1905001"/>
            <a:ext cx="3961549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702" y="1101632"/>
            <a:ext cx="4344728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** Add </a:t>
            </a:r>
            <a:r>
              <a:rPr lang="en-US" sz="3200" dirty="0"/>
              <a:t>this statement </a:t>
            </a:r>
            <a:r>
              <a:rPr lang="en-US" sz="3200" dirty="0" smtClean="0"/>
              <a:t>and an arrow going from the crust to the core.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44839" y="168639"/>
            <a:ext cx="6705600" cy="6522720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30739" y="2425908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Temperature, </a:t>
            </a:r>
          </a:p>
          <a:p>
            <a:pPr algn="ctr"/>
            <a:r>
              <a:rPr lang="en-US" sz="3600" b="1" dirty="0">
                <a:latin typeface="Calibri" pitchFamily="34" charset="0"/>
              </a:rPr>
              <a:t>Density and Pressure increases as depth increases</a:t>
            </a:r>
            <a:endParaRPr lang="en-US" sz="4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5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29785"/>
            <a:ext cx="9150043" cy="536647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922571" y="164892"/>
            <a:ext cx="503868" cy="65282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5264" y="5733020"/>
            <a:ext cx="3887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Temperature, </a:t>
            </a:r>
            <a:r>
              <a:rPr lang="en-US" b="1" i="1" dirty="0" smtClean="0"/>
              <a:t>density </a:t>
            </a:r>
            <a:r>
              <a:rPr lang="en-US" b="1" i="1" dirty="0"/>
              <a:t>and </a:t>
            </a:r>
            <a:r>
              <a:rPr lang="en-US" b="1" i="1" dirty="0" smtClean="0"/>
              <a:t>pressure </a:t>
            </a:r>
            <a:r>
              <a:rPr lang="en-US" b="1" i="1" dirty="0"/>
              <a:t>increases as depth increases</a:t>
            </a:r>
          </a:p>
        </p:txBody>
      </p:sp>
    </p:spTree>
    <p:extLst>
      <p:ext uri="{BB962C8B-B14F-4D97-AF65-F5344CB8AC3E}">
        <p14:creationId xmlns:p14="http://schemas.microsoft.com/office/powerpoint/2010/main" val="14812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BONUS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layer makes up 33% of the Earth’s mass?  </a:t>
            </a:r>
          </a:p>
          <a:p>
            <a:r>
              <a:rPr lang="en-US" sz="2400" dirty="0" smtClean="0"/>
              <a:t>THE CORE</a:t>
            </a:r>
          </a:p>
          <a:p>
            <a:endParaRPr lang="en-US" sz="2400" dirty="0"/>
          </a:p>
          <a:p>
            <a:r>
              <a:rPr lang="en-US" sz="2400" dirty="0" smtClean="0"/>
              <a:t>What layer do we live on?  </a:t>
            </a:r>
          </a:p>
          <a:p>
            <a:r>
              <a:rPr lang="en-US" sz="2400" dirty="0" smtClean="0"/>
              <a:t>THE CRUST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3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Write as many sentences as you can about the layers of the Earth using the word </a:t>
            </a:r>
            <a:r>
              <a:rPr lang="en-US" sz="4800" b="1" dirty="0" smtClean="0">
                <a:solidFill>
                  <a:srgbClr val="FF0000"/>
                </a:solidFill>
              </a:rPr>
              <a:t>“between”.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Write a sentence about the layers of the Earth using the word </a:t>
            </a:r>
            <a:r>
              <a:rPr lang="en-US" sz="4800" b="1" dirty="0" smtClean="0">
                <a:solidFill>
                  <a:srgbClr val="FF0000"/>
                </a:solidFill>
              </a:rPr>
              <a:t>“outermost”.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Write a sentence about the layers of the Earth using the word </a:t>
            </a:r>
            <a:r>
              <a:rPr lang="en-US" sz="4400" b="1" dirty="0" smtClean="0">
                <a:solidFill>
                  <a:srgbClr val="FF0000"/>
                </a:solidFill>
              </a:rPr>
              <a:t>“innermost”.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are the </a:t>
            </a:r>
            <a:r>
              <a:rPr lang="en-US" sz="4400" dirty="0" smtClean="0">
                <a:solidFill>
                  <a:srgbClr val="FF0000"/>
                </a:solidFill>
              </a:rPr>
              <a:t>layers of the Earth </a:t>
            </a:r>
            <a:r>
              <a:rPr lang="en-US" sz="4400" dirty="0" smtClean="0"/>
              <a:t>(from the innermost layer to the outermost layer)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3909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530" y="594610"/>
            <a:ext cx="4352789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Chemical </a:t>
            </a:r>
            <a:r>
              <a:rPr lang="en-US" b="1" dirty="0" smtClean="0"/>
              <a:t>Composition</a:t>
            </a:r>
            <a:r>
              <a:rPr lang="en-US" b="1" dirty="0"/>
              <a:t>: </a:t>
            </a:r>
            <a:r>
              <a:rPr lang="en-US" dirty="0"/>
              <a:t>Type of </a:t>
            </a:r>
            <a:r>
              <a:rPr lang="en-US" u="sng" dirty="0"/>
              <a:t>rock</a:t>
            </a:r>
            <a:r>
              <a:rPr lang="en-US" dirty="0"/>
              <a:t> and </a:t>
            </a:r>
            <a:r>
              <a:rPr lang="en-US" u="sng" dirty="0"/>
              <a:t>density</a:t>
            </a:r>
            <a:r>
              <a:rPr lang="en-US" dirty="0"/>
              <a:t> of material in each </a:t>
            </a:r>
            <a:r>
              <a:rPr lang="en-US" dirty="0" smtClean="0"/>
              <a:t>layer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Physical Properties</a:t>
            </a:r>
            <a:r>
              <a:rPr lang="en-US" dirty="0" smtClean="0"/>
              <a:t>: </a:t>
            </a:r>
            <a:r>
              <a:rPr lang="en-US" dirty="0"/>
              <a:t>Whether the material in each layer is </a:t>
            </a:r>
            <a:r>
              <a:rPr lang="en-US" u="sng" dirty="0"/>
              <a:t>solid</a:t>
            </a:r>
            <a:r>
              <a:rPr lang="en-US" dirty="0"/>
              <a:t> and rigid or</a:t>
            </a:r>
            <a:r>
              <a:rPr lang="en-US" u="sng" dirty="0"/>
              <a:t> plastic </a:t>
            </a:r>
            <a:r>
              <a:rPr lang="en-US" dirty="0"/>
              <a:t>and fluid.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mg" descr="http://explanet.info/images/Ch02/02_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71" y="594611"/>
            <a:ext cx="7465102" cy="6263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1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are the </a:t>
            </a:r>
            <a:r>
              <a:rPr lang="en-US" sz="4400" u="sng" dirty="0" smtClean="0">
                <a:solidFill>
                  <a:srgbClr val="FF0000"/>
                </a:solidFill>
              </a:rPr>
              <a:t>physical layers </a:t>
            </a:r>
            <a:r>
              <a:rPr lang="en-US" sz="4400" dirty="0" smtClean="0"/>
              <a:t>of the Earth (from the outermost to the innermost layer)?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04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525"/>
            <a:ext cx="9274002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can we talk about the layers of the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3" y="1550325"/>
            <a:ext cx="5184426" cy="5105307"/>
          </a:xfrm>
        </p:spPr>
        <p:txBody>
          <a:bodyPr>
            <a:noAutofit/>
          </a:bodyPr>
          <a:lstStyle/>
          <a:p>
            <a:r>
              <a:rPr lang="en-US" sz="3600" dirty="0" smtClean="0"/>
              <a:t>Chemical Composition of the Earth</a:t>
            </a:r>
          </a:p>
          <a:p>
            <a:pPr lvl="1"/>
            <a:r>
              <a:rPr lang="en-US" sz="3600" dirty="0" smtClean="0"/>
              <a:t>Outermost</a:t>
            </a:r>
          </a:p>
          <a:p>
            <a:pPr lvl="1"/>
            <a:r>
              <a:rPr lang="en-US" sz="3600" dirty="0" smtClean="0"/>
              <a:t>Innermost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3074" name="Picture 2" descr="http://www.spacedaily.com/images-lg/earth-core-mantle-crust-atmosphere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14" y="2218179"/>
            <a:ext cx="4226788" cy="37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8915928" y="3393407"/>
            <a:ext cx="2246244" cy="597549"/>
          </a:xfrm>
          <a:prstGeom prst="wedgeRoundRectCallout">
            <a:avLst>
              <a:gd name="adj1" fmla="val -81895"/>
              <a:gd name="adj2" fmla="val -1104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MANTLE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561398" y="4546466"/>
            <a:ext cx="2775039" cy="583577"/>
          </a:xfrm>
          <a:prstGeom prst="wedgeRoundRectCallout">
            <a:avLst>
              <a:gd name="adj1" fmla="val -84023"/>
              <a:gd name="adj2" fmla="val -13361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630112" y="2280586"/>
            <a:ext cx="2107096" cy="557311"/>
          </a:xfrm>
          <a:prstGeom prst="wedgeRoundRectCallout">
            <a:avLst>
              <a:gd name="adj1" fmla="val -48192"/>
              <a:gd name="adj2" fmla="val 10530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CRUST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62" y="24806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can we talk about the layers of the Earth?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3" y="1568864"/>
            <a:ext cx="8596668" cy="4139989"/>
          </a:xfrm>
        </p:spPr>
        <p:txBody>
          <a:bodyPr>
            <a:noAutofit/>
          </a:bodyPr>
          <a:lstStyle/>
          <a:p>
            <a:r>
              <a:rPr lang="en-US" sz="3200" b="1" dirty="0"/>
              <a:t>Outermost</a:t>
            </a:r>
            <a:r>
              <a:rPr lang="en-US" sz="3200" dirty="0"/>
              <a:t>:  The layer that is outside of all the other layers</a:t>
            </a:r>
          </a:p>
          <a:p>
            <a:pPr lvl="1"/>
            <a:r>
              <a:rPr lang="en-US" sz="3200" b="1" dirty="0"/>
              <a:t>The Crust</a:t>
            </a:r>
          </a:p>
          <a:p>
            <a:r>
              <a:rPr lang="en-US" sz="3200" b="1" dirty="0"/>
              <a:t>Innermost</a:t>
            </a:r>
            <a:r>
              <a:rPr lang="en-US" sz="3200" dirty="0"/>
              <a:t>:  The layer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that </a:t>
            </a:r>
            <a:r>
              <a:rPr lang="en-US" sz="3200" dirty="0"/>
              <a:t>is inside of all the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other </a:t>
            </a:r>
            <a:r>
              <a:rPr lang="en-US" sz="3200" dirty="0"/>
              <a:t>layers</a:t>
            </a:r>
          </a:p>
          <a:p>
            <a:pPr lvl="1"/>
            <a:r>
              <a:rPr lang="en-US" sz="3200" b="1" dirty="0"/>
              <a:t>The Core </a:t>
            </a:r>
            <a:endParaRPr lang="en-US" sz="3200" b="1" dirty="0" smtClean="0"/>
          </a:p>
          <a:p>
            <a:pPr lvl="1"/>
            <a:r>
              <a:rPr lang="en-US" sz="3200" b="1" dirty="0" smtClean="0"/>
              <a:t>CMC</a:t>
            </a:r>
            <a:endParaRPr lang="en-US" sz="3200" b="1" dirty="0"/>
          </a:p>
        </p:txBody>
      </p:sp>
      <p:pic>
        <p:nvPicPr>
          <p:cNvPr id="3074" name="Picture 2" descr="http://www.spacedaily.com/images-lg/earth-core-mantle-crust-atmosphere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214" y="2218179"/>
            <a:ext cx="4226788" cy="37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8915928" y="3393407"/>
            <a:ext cx="2246244" cy="597549"/>
          </a:xfrm>
          <a:prstGeom prst="wedgeRoundRectCallout">
            <a:avLst>
              <a:gd name="adj1" fmla="val -81895"/>
              <a:gd name="adj2" fmla="val -1104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MANTLE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561398" y="4546466"/>
            <a:ext cx="2775039" cy="583577"/>
          </a:xfrm>
          <a:prstGeom prst="wedgeRoundRectCallout">
            <a:avLst>
              <a:gd name="adj1" fmla="val -84023"/>
              <a:gd name="adj2" fmla="val -133612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630112" y="2280586"/>
            <a:ext cx="2107096" cy="557311"/>
          </a:xfrm>
          <a:prstGeom prst="wedgeRoundRectCallout">
            <a:avLst>
              <a:gd name="adj1" fmla="val -48192"/>
              <a:gd name="adj2" fmla="val 105302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CRUST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7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Crust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8226" y="1930400"/>
            <a:ext cx="5406887" cy="4277216"/>
          </a:xfrm>
        </p:spPr>
        <p:txBody>
          <a:bodyPr>
            <a:noAutofit/>
          </a:bodyPr>
          <a:lstStyle/>
          <a:p>
            <a:r>
              <a:rPr lang="en-US" sz="3600" u="sng" dirty="0" smtClean="0"/>
              <a:t>Hard </a:t>
            </a:r>
            <a:r>
              <a:rPr lang="en-US" sz="3600" dirty="0" smtClean="0"/>
              <a:t>and rigid</a:t>
            </a:r>
            <a:r>
              <a:rPr lang="en-US" sz="3600" dirty="0"/>
              <a:t> </a:t>
            </a:r>
            <a:r>
              <a:rPr lang="en-US" sz="3600" dirty="0" smtClean="0"/>
              <a:t>(tectonic plates)</a:t>
            </a:r>
          </a:p>
          <a:p>
            <a:r>
              <a:rPr lang="en-US" sz="3600" u="sng" dirty="0" smtClean="0"/>
              <a:t>Least</a:t>
            </a:r>
            <a:r>
              <a:rPr lang="en-US" sz="3600" dirty="0" smtClean="0"/>
              <a:t> dense material </a:t>
            </a:r>
          </a:p>
          <a:p>
            <a:r>
              <a:rPr lang="en-US" sz="3600" dirty="0" smtClean="0"/>
              <a:t>Less than</a:t>
            </a:r>
            <a:r>
              <a:rPr lang="en-US" sz="3600" u="sng" dirty="0" smtClean="0"/>
              <a:t> 1% </a:t>
            </a:r>
            <a:r>
              <a:rPr lang="en-US" sz="3600" dirty="0" smtClean="0"/>
              <a:t>of Earths mass</a:t>
            </a:r>
          </a:p>
          <a:p>
            <a:r>
              <a:rPr lang="en-US" sz="3600" dirty="0" smtClean="0"/>
              <a:t>Temperature between </a:t>
            </a:r>
            <a:r>
              <a:rPr lang="en-US" sz="3600" u="sng" dirty="0" smtClean="0"/>
              <a:t>0°C - 1,000°C</a:t>
            </a:r>
            <a:endParaRPr lang="en-US" sz="3600" u="sng" dirty="0"/>
          </a:p>
        </p:txBody>
      </p:sp>
      <p:pic>
        <p:nvPicPr>
          <p:cNvPr id="11" name="Picture 2" descr="http://www.spacedaily.com/images-lg/earth-core-mantle-crust-atmosphere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0"/>
            <a:ext cx="4226788" cy="375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3776870" y="2266122"/>
            <a:ext cx="1411356" cy="3246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Mantle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0" y="1789043"/>
            <a:ext cx="5099971" cy="4252649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Thickest</a:t>
            </a:r>
            <a:r>
              <a:rPr lang="en-US" sz="3600" dirty="0" smtClean="0"/>
              <a:t> layer </a:t>
            </a:r>
          </a:p>
          <a:p>
            <a:r>
              <a:rPr lang="en-US" sz="3600" dirty="0" smtClean="0"/>
              <a:t>About 67% of Earths mass of the earth </a:t>
            </a:r>
          </a:p>
          <a:p>
            <a:r>
              <a:rPr lang="en-US" sz="3600" u="sng" dirty="0" smtClean="0"/>
              <a:t>Semisolid</a:t>
            </a:r>
            <a:r>
              <a:rPr lang="en-US" sz="3600" dirty="0" smtClean="0"/>
              <a:t> </a:t>
            </a:r>
            <a:r>
              <a:rPr lang="en-US" sz="3600" dirty="0"/>
              <a:t>rock (</a:t>
            </a:r>
            <a:r>
              <a:rPr lang="en-US" sz="3600" dirty="0" smtClean="0"/>
              <a:t>silicon, iron, magnesium)</a:t>
            </a:r>
          </a:p>
          <a:p>
            <a:r>
              <a:rPr lang="en-US" sz="3600" dirty="0" smtClean="0"/>
              <a:t> Temperature between </a:t>
            </a:r>
            <a:r>
              <a:rPr lang="en-US" sz="3600" u="sng" dirty="0" smtClean="0"/>
              <a:t>1,000°C-3,700°C</a:t>
            </a:r>
            <a:endParaRPr lang="en-US" sz="3600" u="sng" dirty="0"/>
          </a:p>
          <a:p>
            <a:endParaRPr lang="en-US" dirty="0"/>
          </a:p>
        </p:txBody>
      </p:sp>
      <p:pic>
        <p:nvPicPr>
          <p:cNvPr id="9" name="Picture 2" descr="http://www.spacedaily.com/images-lg/earth-core-mantle-crust-atmosphere-l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603"/>
            <a:ext cx="4183062" cy="34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458817" y="2642403"/>
            <a:ext cx="1232453" cy="2323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 Core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7" y="1876814"/>
            <a:ext cx="5157683" cy="4722769"/>
          </a:xfrm>
        </p:spPr>
        <p:txBody>
          <a:bodyPr/>
          <a:lstStyle/>
          <a:p>
            <a:r>
              <a:rPr lang="en-US" sz="3600" u="sng" dirty="0" smtClean="0"/>
              <a:t>Densest</a:t>
            </a:r>
            <a:r>
              <a:rPr lang="en-US" sz="3600" dirty="0" smtClean="0"/>
              <a:t> layer</a:t>
            </a:r>
          </a:p>
          <a:p>
            <a:r>
              <a:rPr lang="en-US" sz="3600" dirty="0" smtClean="0"/>
              <a:t> About </a:t>
            </a:r>
            <a:r>
              <a:rPr lang="en-US" sz="3600" u="sng" dirty="0" smtClean="0"/>
              <a:t>33% </a:t>
            </a:r>
            <a:r>
              <a:rPr lang="en-US" sz="3600" dirty="0" smtClean="0"/>
              <a:t>of Earth’s mass </a:t>
            </a:r>
          </a:p>
          <a:p>
            <a:r>
              <a:rPr lang="en-US" sz="3600" dirty="0" smtClean="0"/>
              <a:t>Made of </a:t>
            </a:r>
            <a:r>
              <a:rPr lang="en-US" sz="3600" u="sng" dirty="0" smtClean="0"/>
              <a:t>iron</a:t>
            </a:r>
            <a:r>
              <a:rPr lang="en-US" sz="3600" dirty="0" smtClean="0"/>
              <a:t> and </a:t>
            </a:r>
            <a:r>
              <a:rPr lang="en-US" sz="3600" u="sng" dirty="0" smtClean="0"/>
              <a:t>nickel</a:t>
            </a:r>
          </a:p>
          <a:p>
            <a:r>
              <a:rPr lang="en-US" sz="3600" dirty="0" smtClean="0"/>
              <a:t>Approximately </a:t>
            </a:r>
            <a:r>
              <a:rPr lang="en-US" sz="3600" u="sng" dirty="0" smtClean="0"/>
              <a:t>3,700°C-7,000°C </a:t>
            </a:r>
            <a:endParaRPr lang="en-US" sz="3600" u="sng" dirty="0"/>
          </a:p>
          <a:p>
            <a:endParaRPr lang="en-US" sz="2800" dirty="0"/>
          </a:p>
        </p:txBody>
      </p:sp>
      <p:pic>
        <p:nvPicPr>
          <p:cNvPr id="10" name="Picture 2" descr="http://www.spacedaily.com/images-lg/earth-core-mantle-crust-atmosphere-l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358364"/>
            <a:ext cx="4183062" cy="34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3121891" y="2842591"/>
            <a:ext cx="1589257" cy="7226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799"/>
            <a:ext cx="10150642" cy="3069657"/>
          </a:xfrm>
        </p:spPr>
        <p:txBody>
          <a:bodyPr>
            <a:normAutofit fontScale="90000"/>
          </a:bodyPr>
          <a:lstStyle/>
          <a:p>
            <a:r>
              <a:rPr lang="en-US" dirty="0"/>
              <a:t>The lithosphere (crust and upper mantle) is divided into separate plates which move very slowly in response to the “</a:t>
            </a:r>
            <a:r>
              <a:rPr lang="en-US" dirty="0" err="1"/>
              <a:t>convecting</a:t>
            </a:r>
            <a:r>
              <a:rPr lang="en-US" dirty="0"/>
              <a:t>” part of the mantle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* Draw the convection circles on your diagram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03108" y="3200400"/>
            <a:ext cx="7650697" cy="3187530"/>
            <a:chOff x="879107" y="3200400"/>
            <a:chExt cx="7650697" cy="3187530"/>
          </a:xfrm>
        </p:grpSpPr>
        <p:pic>
          <p:nvPicPr>
            <p:cNvPr id="24578" name="Picture 2" descr="http://briandiv4.weebly.com/uploads/9/7/8/3/9783419/2471334.jpg?13238118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07" y="3200400"/>
              <a:ext cx="2876550" cy="31875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 descr="http://4.bp.blogspot.com/-2pAYJA5ZD9w/T3xL3yeN5jI/AAAAAAAAAbU/KT2CVl4K-7Y/s320/convection+under+lithosphere+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842" y="3374457"/>
              <a:ext cx="4017962" cy="3013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51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Widescreen</PresentationFormat>
  <Paragraphs>84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Think of the layers of the Earth like the layers of a cake.</vt:lpstr>
      <vt:lpstr>Chemical Composition: Type of rock and density of material in each layer  Physical Properties: Whether the material in each layer is solid and rigid or plastic and fluid.   </vt:lpstr>
      <vt:lpstr>How can we talk about the layers of the Earth?</vt:lpstr>
      <vt:lpstr>How can we talk about the layers of the Earth?</vt:lpstr>
      <vt:lpstr>Crust</vt:lpstr>
      <vt:lpstr>Mantle</vt:lpstr>
      <vt:lpstr> Core</vt:lpstr>
      <vt:lpstr>The lithosphere (crust and upper mantle) is divided into separate plates which move very slowly in response to the “convecting” part of the mantle. * Draw the convection circles on your diagram</vt:lpstr>
      <vt:lpstr>The Earth is like a peach or a boiled egg. Turn to a seat partner and discuss these analogies. Come up with another analogy and be prepared to share.</vt:lpstr>
      <vt:lpstr>PowerPoint Presentation</vt:lpstr>
      <vt:lpstr>PowerPoint Presentation</vt:lpstr>
      <vt:lpstr>PowerPoint Presentation</vt:lpstr>
      <vt:lpstr>Lithosphere</vt:lpstr>
      <vt:lpstr>Asthenosphere</vt:lpstr>
      <vt:lpstr>Mesosphere</vt:lpstr>
      <vt:lpstr>Outer Core</vt:lpstr>
      <vt:lpstr>Inner Core</vt:lpstr>
      <vt:lpstr>What do these two images tell us about the layers of the Earth?</vt:lpstr>
      <vt:lpstr>Temperature increases as depth increases</vt:lpstr>
      <vt:lpstr>Look at the information in the graph and table below. What’s the relationship between depth and density/pressure?</vt:lpstr>
      <vt:lpstr>Density and Pressure increase as depth increases</vt:lpstr>
      <vt:lpstr>** Add this statement and an arrow going from the crust to the core.</vt:lpstr>
      <vt:lpstr>PowerPoint Presentation</vt:lpstr>
      <vt:lpstr>BONUS INFORMATION…</vt:lpstr>
      <vt:lpstr>Practice!</vt:lpstr>
      <vt:lpstr>Practice!</vt:lpstr>
      <vt:lpstr>Practice!</vt:lpstr>
      <vt:lpstr>Practice!</vt:lpstr>
      <vt:lpstr>Practice!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Turner-Nesmith</dc:creator>
  <cp:lastModifiedBy>Abigail Turner-Nesmith</cp:lastModifiedBy>
  <cp:revision>1</cp:revision>
  <dcterms:created xsi:type="dcterms:W3CDTF">2019-03-11T21:32:42Z</dcterms:created>
  <dcterms:modified xsi:type="dcterms:W3CDTF">2019-03-11T21:33:07Z</dcterms:modified>
</cp:coreProperties>
</file>