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8" r:id="rId3"/>
    <p:sldId id="263" r:id="rId4"/>
    <p:sldId id="279" r:id="rId5"/>
    <p:sldId id="265" r:id="rId6"/>
    <p:sldId id="280" r:id="rId7"/>
    <p:sldId id="282" r:id="rId8"/>
    <p:sldId id="276" r:id="rId9"/>
    <p:sldId id="283" r:id="rId10"/>
    <p:sldId id="284" r:id="rId11"/>
    <p:sldId id="285" r:id="rId12"/>
    <p:sldId id="258" r:id="rId13"/>
    <p:sldId id="268" r:id="rId14"/>
    <p:sldId id="270" r:id="rId15"/>
    <p:sldId id="269" r:id="rId16"/>
    <p:sldId id="266" r:id="rId17"/>
    <p:sldId id="264" r:id="rId18"/>
    <p:sldId id="260" r:id="rId19"/>
    <p:sldId id="28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5" autoAdjust="0"/>
    <p:restoredTop sz="94660"/>
  </p:normalViewPr>
  <p:slideViewPr>
    <p:cSldViewPr snapToGrid="0">
      <p:cViewPr>
        <p:scale>
          <a:sx n="64" d="100"/>
          <a:sy n="64" d="100"/>
        </p:scale>
        <p:origin x="784" y="3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49F8F-BA58-40EF-B0E4-19FC100E293A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AB990-6329-4E5D-999B-B509D5F79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34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Instructional Approach(s): The teacher should use the graph on the slide to illustrate</a:t>
            </a:r>
            <a:r>
              <a:rPr lang="en-US" baseline="0" dirty="0"/>
              <a:t> the amount of usable water in the world.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BEB39-2BC8-4070-B5ED-76EACADE36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71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012FA9DE-7513-4AE7-8377-0DCCB4F49E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CD4AB47-673E-48E1-8A44-AEB98322DF85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4292090E-5399-4E83-BB8E-F4EEC89976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D9CB071D-B5E0-4750-894F-28F9B65D6A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A17E6A15-A2C9-4DA6-856C-C03D523C97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A3147D3-2F38-473E-A624-F58C59CD2768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A5EB374-4EE4-49CC-A333-51201F6A81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BD8C512D-41A7-4969-92BA-5A1376273A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235C6484-0711-40DE-AD3D-6F0E54513A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2DF425F-FB83-4790-8B8D-3B98C7750472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8870C2AB-2883-4684-B9B5-D425FF68A3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F04A88A1-4C67-4D0A-BBDE-8D2ED295E6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Instructional</a:t>
            </a:r>
            <a:r>
              <a:rPr lang="en-US" baseline="0" dirty="0"/>
              <a:t> Approach(s): The teacher should use the graph on the slide to illustrate the amount and types of water on the earth.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BEB39-2BC8-4070-B5ED-76EACADE36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08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Instructional</a:t>
            </a:r>
            <a:r>
              <a:rPr lang="en-US" baseline="0" dirty="0"/>
              <a:t> Approach(s): The teacher should use the graph on the slide to illustrate the amount and types of water on the earth.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BEB39-2BC8-4070-B5ED-76EACADE36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44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Instructional</a:t>
            </a:r>
            <a:r>
              <a:rPr lang="en-US" baseline="0" dirty="0"/>
              <a:t> Approach(s): The teacher should use the graph on the slide to illustrate the amount and types of water on the earth.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BEB39-2BC8-4070-B5ED-76EACADE36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30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Instructional</a:t>
            </a:r>
            <a:r>
              <a:rPr lang="en-US" baseline="0" dirty="0"/>
              <a:t> Approach(s): The teacher should present the information on the slide while the students record the important information on their notes.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BEB39-2BC8-4070-B5ED-76EACADE36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07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07ED343C-6F45-4F23-B800-A2D3CB5BE8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B55EB15-D8CB-4F73-9C6C-DE3B0A0D1117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2090C01-0C4A-439E-B965-0A96B43298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F9E9BCBB-00C5-4CC3-BD3C-F1CFBECCC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FE718348-60AC-42A7-B9A5-CDEC33EAAA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64215DC-3796-48AC-B411-DE60B79BDAC7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DB97474E-267C-4445-BFF8-7F62FFA0B3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E19A318D-8EED-41CE-B837-6E5C80F0B5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D658F0C2-75CC-4415-889C-D6ED697108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4CA214E-6FF0-42C8-BF91-0E2BA7D2C680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C1F5768A-FEEA-4DC6-9B68-97CF9A1680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7DB3D656-019B-482E-ADB3-D34952086F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D7350AAB-5AB6-43FD-9B3D-02F45DAE53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BF2BF56-61D1-415C-9DD1-22BEB3193C9D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FEC80B1C-FEB0-42C4-A56A-079F9C84D8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8D6E4625-182C-4B1F-94BA-C2C4539D5C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6C3A8-7C7F-40E2-AFAE-59FCA2FCD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592FB-FCC9-477E-8658-EC52E08CF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BDC46-D39E-4FC0-909C-87A5C18DC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AD6F-6742-4341-B509-4BC5723C75F0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1610D-137F-4C10-9D33-CD331635F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426B6-3677-43B6-A0E7-F799009F1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E49F-17CE-4314-88BF-B0C27E2F6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69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F1CAF-0F4A-4D1C-B9D6-3966FF40A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E3818D-8B2F-45F7-8AA0-C28781F89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1F0DC-AF98-4C37-AB81-E2FEF1CF3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AD6F-6742-4341-B509-4BC5723C75F0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C3916-65ED-41AC-BEA8-F112CC426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1D624-3C1C-48D6-9EA6-44172AEB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E49F-17CE-4314-88BF-B0C27E2F6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57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83DE23-9753-4AE6-9AE0-C584D395E8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E137EF-0B3F-4B67-924C-F44D9575B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5D363-571B-42F1-BB35-E622804F1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AD6F-6742-4341-B509-4BC5723C75F0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EC6B9-4EDA-43E2-B246-3EAFDA6B0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7972F-0ADD-4546-AE19-B7A76484F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E49F-17CE-4314-88BF-B0C27E2F6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81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FF7F-AD76-496E-A536-86009CC83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B6F50-E8E0-494F-86EC-BECD70CF3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A5AD0-28CF-4969-9311-1CFA820FB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AD6F-6742-4341-B509-4BC5723C75F0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60E09-5F07-4D12-813D-CAF917BC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A75FC-B2C5-4BAA-A4C0-830A2579F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E49F-17CE-4314-88BF-B0C27E2F6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8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8925C-62C7-4736-A1A5-D3EB7E0BA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3FF20-AC50-4242-AA8F-BA67D4F11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9D8F2-2040-42E6-9016-FA349402B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AD6F-6742-4341-B509-4BC5723C75F0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F1F8C-DD2E-4B56-81EC-90C31972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3F13D-E62F-4A5F-8B0C-C6B2FD54C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E49F-17CE-4314-88BF-B0C27E2F6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0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6A2F9-DE5E-479A-9445-CEEF91568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0732C-B5C1-4B2F-8008-CA2F47AF4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579016-1690-4C93-B226-8E4717400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80575-643B-4A7C-ADAA-744BF6F64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AD6F-6742-4341-B509-4BC5723C75F0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60234-91A2-4D3B-97C1-92DCE667A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22B098-EA26-4E7C-9F51-0FF534812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E49F-17CE-4314-88BF-B0C27E2F6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13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43487-5390-4476-BA91-C9B52832B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18481-6D51-42A5-ADD2-59EAB5A0A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39CD2-DF18-49E0-8995-CC67FA7BB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8946FE-5175-42B3-B293-5CB076275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8556DB-E5C8-4440-9A43-FED1DCA308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538109-52E8-4EA9-A665-40074F314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AD6F-6742-4341-B509-4BC5723C75F0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757F80-B17A-4E49-AADE-D1E40CAF5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2CE65A-FC7F-49DA-9E0F-D542CA982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E49F-17CE-4314-88BF-B0C27E2F6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3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BFA50-AE90-4652-8915-D38A2EB29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50E45E-1C6F-435F-9B29-7EA5E41F3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AD6F-6742-4341-B509-4BC5723C75F0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1E353D-1BF7-4E69-8FD3-93B65F9A0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EEC4C9-28FB-49A4-87C7-99B0AADA4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E49F-17CE-4314-88BF-B0C27E2F6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17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4805CE-0996-4B48-A52A-79B6D415E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AD6F-6742-4341-B509-4BC5723C75F0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C570B-8833-400E-845A-026AF4B74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70BB8-853C-447E-BEDD-E0EB29373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E49F-17CE-4314-88BF-B0C27E2F6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10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029EF-22D1-46F5-A234-9E3F168CE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FF6C4-2673-4D6A-A867-0588CD26F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F1949-332F-4588-9803-5903A37A6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2DA288-C29C-4B19-A58C-35E56EE84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AD6F-6742-4341-B509-4BC5723C75F0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384CC-0429-41FD-9859-C4C068A28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543206-FE7D-4B5D-BEE2-75C102636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E49F-17CE-4314-88BF-B0C27E2F6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9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8E59B-3305-4873-923D-E711AC81F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E646B4-2AC7-4DAB-94B6-3BBBEFD7E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DE70CD-71E1-4D46-A40F-F5C6D5575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CEA2D-5346-4D99-B8E7-58FBD3266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AD6F-6742-4341-B509-4BC5723C75F0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E2A669-35BA-47BF-993E-86988012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AE466-848B-45D1-B03E-984647DD5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E49F-17CE-4314-88BF-B0C27E2F6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46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44C883-037B-4D35-950F-7A67091DC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130CF-9E77-4AEA-BBF5-DABC80A16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4559A-4BF5-4BDE-B6E9-D81D4F29F6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1AD6F-6742-4341-B509-4BC5723C75F0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53C1B-F218-4FC9-BE98-79AF22F08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62957-4C55-4040-86BE-C39B3B0013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CE49F-17CE-4314-88BF-B0C27E2F6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5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FE67D71-E2BB-4499-99B3-FC8D25A42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Hydrology Study Power Point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2840A93-D96F-4614-9B26-983AB79BB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1238" y="1058816"/>
            <a:ext cx="5305425" cy="471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0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DFB507-A35C-45A4-A4B1-88B692EB6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1407B0-5659-48D2-B8DE-DF83D5749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438860"/>
            <a:ext cx="11167447" cy="5752769"/>
          </a:xfrm>
          <a:prstGeom prst="rect">
            <a:avLst/>
          </a:prstGeom>
          <a:ln w="12700">
            <a:solidFill>
              <a:srgbClr val="D5D5D5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D22E60-9194-4252-8812-A1355DB6E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84065" y="2720883"/>
            <a:ext cx="148286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DC6D17-B641-4427-B988-5CFAA9267E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478" r="2" b="9367"/>
          <a:stretch/>
        </p:blipFill>
        <p:spPr>
          <a:xfrm>
            <a:off x="879631" y="714828"/>
            <a:ext cx="10524601" cy="520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74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DCA33-BD06-4CAE-AE06-81280006A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CECF10-3283-4A21-84B0-5C5F94C312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3188" y="198914"/>
            <a:ext cx="8600652" cy="645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93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2785BE8-92B1-4203-8273-DCB6AA35D6A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33600" y="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  <a:ea typeface="ＭＳ Ｐゴシック" panose="020B0600070205080204" pitchFamily="34" charset="-128"/>
              </a:rPr>
              <a:t>Ocean Features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E76E603-E7EF-4CED-85C8-D7E07104F64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2292" name="Picture 5" descr="ocean-floor">
            <a:extLst>
              <a:ext uri="{FF2B5EF4-FFF2-40B4-BE49-F238E27FC236}">
                <a16:creationId xmlns:a16="http://schemas.microsoft.com/office/drawing/2014/main" id="{BCF5F552-3550-42A5-9EA5-684CA4006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" r="4385" b="5962"/>
          <a:stretch>
            <a:fillRect/>
          </a:stretch>
        </p:blipFill>
        <p:spPr bwMode="auto">
          <a:xfrm>
            <a:off x="1643064" y="762000"/>
            <a:ext cx="8834437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EF5EDB2-0AF4-4B3D-ABDA-279C0218F7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944563"/>
          </a:xfrm>
        </p:spPr>
        <p:txBody>
          <a:bodyPr/>
          <a:lstStyle/>
          <a:p>
            <a:pPr eaLnBrk="1" hangingPunct="1"/>
            <a:r>
              <a:rPr lang="en-US" altLang="en-US" sz="4800" b="1">
                <a:solidFill>
                  <a:schemeClr val="accent2"/>
                </a:solidFill>
                <a:ea typeface="ＭＳ Ｐゴシック" panose="020B0600070205080204" pitchFamily="34" charset="-128"/>
              </a:rPr>
              <a:t>So</a:t>
            </a:r>
            <a:r>
              <a:rPr lang="en-US" altLang="en-US">
                <a:ea typeface="ＭＳ Ｐゴシック" panose="020B0600070205080204" pitchFamily="34" charset="-128"/>
              </a:rPr>
              <a:t>und </a:t>
            </a:r>
            <a:r>
              <a:rPr lang="en-US" altLang="en-US" sz="4800" b="1">
                <a:solidFill>
                  <a:schemeClr val="accent2"/>
                </a:solidFill>
                <a:ea typeface="ＭＳ Ｐゴシック" panose="020B0600070205080204" pitchFamily="34" charset="-128"/>
              </a:rPr>
              <a:t>N</a:t>
            </a:r>
            <a:r>
              <a:rPr lang="en-US" altLang="en-US">
                <a:ea typeface="ＭＳ Ｐゴシック" panose="020B0600070205080204" pitchFamily="34" charset="-128"/>
              </a:rPr>
              <a:t>avigation </a:t>
            </a:r>
            <a:r>
              <a:rPr lang="en-US" altLang="en-US" sz="4800" b="1">
                <a:solidFill>
                  <a:schemeClr val="accent2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>
                <a:ea typeface="ＭＳ Ｐゴシック" panose="020B0600070205080204" pitchFamily="34" charset="-128"/>
              </a:rPr>
              <a:t>nd </a:t>
            </a:r>
            <a:r>
              <a:rPr lang="en-US" altLang="en-US" sz="4800" b="1">
                <a:solidFill>
                  <a:schemeClr val="accent2"/>
                </a:solidFill>
                <a:ea typeface="ＭＳ Ｐゴシック" panose="020B0600070205080204" pitchFamily="34" charset="-128"/>
              </a:rPr>
              <a:t>R</a:t>
            </a:r>
            <a:r>
              <a:rPr lang="en-US" altLang="en-US">
                <a:ea typeface="ＭＳ Ｐゴシック" panose="020B0600070205080204" pitchFamily="34" charset="-128"/>
              </a:rPr>
              <a:t>anging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290C632-6DAD-45B4-AEF9-A93B464DF6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8436" name="Picture 5" descr="sonar">
            <a:extLst>
              <a:ext uri="{FF2B5EF4-FFF2-40B4-BE49-F238E27FC236}">
                <a16:creationId xmlns:a16="http://schemas.microsoft.com/office/drawing/2014/main" id="{25F5D5DE-E0E9-4A91-8353-0EF959EFB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955676"/>
            <a:ext cx="8455025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6">
            <a:extLst>
              <a:ext uri="{FF2B5EF4-FFF2-40B4-BE49-F238E27FC236}">
                <a16:creationId xmlns:a16="http://schemas.microsoft.com/office/drawing/2014/main" id="{5327E596-2B9F-4544-82AD-1C085A78D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066800"/>
            <a:ext cx="327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u="sng"/>
              <a:t>A.  SONAR</a:t>
            </a:r>
            <a:endParaRPr lang="en-US" altLang="en-US"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706067F-D578-47C6-B644-6DBA9F8AC8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FF0066"/>
                </a:solidFill>
                <a:ea typeface="ＭＳ Ｐゴシック" panose="020B0600070205080204" pitchFamily="34" charset="-128"/>
              </a:rPr>
              <a:t>B. Satellites</a:t>
            </a:r>
            <a:r>
              <a:rPr lang="en-US" altLang="en-US" sz="4000">
                <a:ea typeface="ＭＳ Ｐゴシック" panose="020B0600070205080204" pitchFamily="34" charset="-128"/>
              </a:rPr>
              <a:t>: provide great range and speed in </a:t>
            </a:r>
            <a:r>
              <a:rPr lang="en-US" altLang="en-US" sz="4000" b="1" i="1" u="sng">
                <a:ea typeface="ＭＳ Ｐゴシック" panose="020B0600070205080204" pitchFamily="34" charset="-128"/>
              </a:rPr>
              <a:t>collecting data</a:t>
            </a:r>
            <a:endParaRPr lang="en-US" altLang="en-US" sz="4000" b="1" i="1">
              <a:ea typeface="ＭＳ Ｐゴシック" panose="020B0600070205080204" pitchFamily="34" charset="-128"/>
            </a:endParaRPr>
          </a:p>
        </p:txBody>
      </p:sp>
      <p:pic>
        <p:nvPicPr>
          <p:cNvPr id="20483" name="Picture 4" descr="TOPEX/Poseidon Measurement System">
            <a:extLst>
              <a:ext uri="{FF2B5EF4-FFF2-40B4-BE49-F238E27FC236}">
                <a16:creationId xmlns:a16="http://schemas.microsoft.com/office/drawing/2014/main" id="{608A8E49-C0B6-4EF6-8434-900C70EA7853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524000"/>
            <a:ext cx="9144000" cy="5543550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F23A3E1-D9D2-4506-8B5D-70230EB7D9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5410200" cy="1143000"/>
          </a:xfrm>
        </p:spPr>
        <p:txBody>
          <a:bodyPr/>
          <a:lstStyle/>
          <a:p>
            <a:pPr eaLnBrk="1" hangingPunct="1"/>
            <a:r>
              <a:rPr lang="en-US" altLang="en-US" u="sng">
                <a:ea typeface="ＭＳ Ｐゴシック" panose="020B0600070205080204" pitchFamily="34" charset="-128"/>
              </a:rPr>
              <a:t>C. Echo Sounding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BD624F51-B9FF-41ED-9210-7B51C77C2A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43600" y="1600200"/>
            <a:ext cx="4267200" cy="41148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Shapes can be determined by measuring the time it takes for the sound to </a:t>
            </a:r>
            <a:r>
              <a:rPr lang="en-US" altLang="en-US">
                <a:solidFill>
                  <a:srgbClr val="0000FF"/>
                </a:solidFill>
                <a:ea typeface="ＭＳ Ｐゴシック" panose="020B0600070205080204" pitchFamily="34" charset="-128"/>
              </a:rPr>
              <a:t>“bounce back”</a:t>
            </a:r>
          </a:p>
          <a:p>
            <a:pPr eaLnBrk="1" hangingPunct="1"/>
            <a:r>
              <a:rPr lang="en-US" altLang="en-US">
                <a:solidFill>
                  <a:srgbClr val="FF0066"/>
                </a:solidFill>
                <a:ea typeface="ＭＳ Ｐゴシック" panose="020B0600070205080204" pitchFamily="34" charset="-128"/>
              </a:rPr>
              <a:t>Some marine life also uses this method.</a:t>
            </a:r>
          </a:p>
        </p:txBody>
      </p:sp>
      <p:pic>
        <p:nvPicPr>
          <p:cNvPr id="22532" name="Picture 6" descr="sonar_swath_top">
            <a:extLst>
              <a:ext uri="{FF2B5EF4-FFF2-40B4-BE49-F238E27FC236}">
                <a16:creationId xmlns:a16="http://schemas.microsoft.com/office/drawing/2014/main" id="{2CA3272B-E50A-4CEE-B5EC-87DFB16A0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38200"/>
            <a:ext cx="33099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8" descr="dolphin_echo">
            <a:extLst>
              <a:ext uri="{FF2B5EF4-FFF2-40B4-BE49-F238E27FC236}">
                <a16:creationId xmlns:a16="http://schemas.microsoft.com/office/drawing/2014/main" id="{1E6E02DD-9A7F-45A1-AE26-1C1D20344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00601"/>
            <a:ext cx="38100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0" descr="killer%20whales%20internet%202">
            <a:extLst>
              <a:ext uri="{FF2B5EF4-FFF2-40B4-BE49-F238E27FC236}">
                <a16:creationId xmlns:a16="http://schemas.microsoft.com/office/drawing/2014/main" id="{3875F8D1-63E0-4DB5-A4B6-B7BD7BF8A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19600"/>
            <a:ext cx="3505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2" descr="NF16-sonar">
            <a:extLst>
              <a:ext uri="{FF2B5EF4-FFF2-40B4-BE49-F238E27FC236}">
                <a16:creationId xmlns:a16="http://schemas.microsoft.com/office/drawing/2014/main" id="{04D26950-718B-4ED2-80D5-A0CE00E8B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1"/>
            <a:ext cx="3810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EE61B99-A2BB-4EFB-8882-867E8DFBC1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03FA333B-522E-4073-A6C3-583C6F0C0A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4580" name="Picture 5" descr="vk906_907_bathy_600">
            <a:extLst>
              <a:ext uri="{FF2B5EF4-FFF2-40B4-BE49-F238E27FC236}">
                <a16:creationId xmlns:a16="http://schemas.microsoft.com/office/drawing/2014/main" id="{3F3C4D43-3B5A-4597-98A6-5711D23C7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1" r="4274" b="3529"/>
          <a:stretch>
            <a:fillRect/>
          </a:stretch>
        </p:blipFill>
        <p:spPr bwMode="auto">
          <a:xfrm>
            <a:off x="1752600" y="457200"/>
            <a:ext cx="8534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4">
            <a:extLst>
              <a:ext uri="{FF2B5EF4-FFF2-40B4-BE49-F238E27FC236}">
                <a16:creationId xmlns:a16="http://schemas.microsoft.com/office/drawing/2014/main" id="{152009D9-0215-40BA-AB3E-18A9806F0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533400"/>
            <a:ext cx="3352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Sonar</a:t>
            </a:r>
            <a:r>
              <a:rPr lang="en-US" altLang="en-US" sz="3600">
                <a:solidFill>
                  <a:srgbClr val="0000FF"/>
                </a:solidFill>
              </a:rPr>
              <a:t> helps us map the ocean floor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CB1A56F-8613-4377-83D1-752A510ED8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92D89986-0034-4B50-9B26-6AF86558E0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8676" name="Picture 5" descr="platetectonics4">
            <a:extLst>
              <a:ext uri="{FF2B5EF4-FFF2-40B4-BE49-F238E27FC236}">
                <a16:creationId xmlns:a16="http://schemas.microsoft.com/office/drawing/2014/main" id="{563B86B6-A481-4ABA-A407-A633A2564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6" r="2509"/>
          <a:stretch>
            <a:fillRect/>
          </a:stretch>
        </p:blipFill>
        <p:spPr bwMode="auto">
          <a:xfrm>
            <a:off x="1524000" y="381000"/>
            <a:ext cx="9196388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0" name="Rectangle 199">
            <a:extLst>
              <a:ext uri="{FF2B5EF4-FFF2-40B4-BE49-F238E27FC236}">
                <a16:creationId xmlns:a16="http://schemas.microsoft.com/office/drawing/2014/main" id="{0C2F8F76-4F55-4ED5-AC3D-1714C449C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ocean floor diagram">
            <a:extLst>
              <a:ext uri="{FF2B5EF4-FFF2-40B4-BE49-F238E27FC236}">
                <a16:creationId xmlns:a16="http://schemas.microsoft.com/office/drawing/2014/main" id="{4FE2D364-AC5F-4AD5-A6C5-13057DC8EF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" r="3920" b="-1"/>
          <a:stretch/>
        </p:blipFill>
        <p:spPr bwMode="auto">
          <a:xfrm>
            <a:off x="409576" y="633619"/>
            <a:ext cx="6648449" cy="54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02" name="Rectangle 201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03041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85D4110C-D43B-4DE5-A958-4F9144ADED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38533" y="978619"/>
            <a:ext cx="3404594" cy="110642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600">
                <a:ea typeface="ＭＳ Ｐゴシック" panose="020B0600070205080204" pitchFamily="34" charset="-128"/>
              </a:rPr>
              <a:t>Features of the Ocean Floor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9033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281E2DF8-F6D8-4E5C-B76E-E082FD8C1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5691" y="2122470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424075A-26B9-4247-B653-391088B394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38532" y="2359152"/>
            <a:ext cx="3404594" cy="3429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1700">
                <a:ea typeface="ＭＳ Ｐゴシック" panose="020B0600070205080204" pitchFamily="34" charset="-128"/>
              </a:rPr>
              <a:t>What is the deepest place in our oceans? </a:t>
            </a:r>
          </a:p>
          <a:p>
            <a:pPr eaLnBrk="1" hangingPunct="1"/>
            <a:r>
              <a:rPr lang="en-US" altLang="en-US" sz="1700">
                <a:ea typeface="ＭＳ Ｐゴシック" panose="020B0600070205080204" pitchFamily="34" charset="-128"/>
              </a:rPr>
              <a:t>What type of plate boundary makes deep oceanic trenches?</a:t>
            </a:r>
          </a:p>
          <a:p>
            <a:pPr eaLnBrk="1" hangingPunct="1"/>
            <a:r>
              <a:rPr lang="en-US" altLang="en-US" sz="1700">
                <a:ea typeface="ＭＳ Ｐゴシック" panose="020B0600070205080204" pitchFamily="34" charset="-128"/>
              </a:rPr>
              <a:t>Where is the sediment carried by rivers deposited in our oceans?</a:t>
            </a:r>
          </a:p>
          <a:p>
            <a:pPr eaLnBrk="1" hangingPunct="1"/>
            <a:r>
              <a:rPr lang="en-US" altLang="en-US" sz="1700">
                <a:ea typeface="ＭＳ Ｐゴシック" panose="020B0600070205080204" pitchFamily="34" charset="-128"/>
              </a:rPr>
              <a:t>What type of plate boundary is located at mid-ocean ridges?</a:t>
            </a:r>
          </a:p>
          <a:p>
            <a:pPr eaLnBrk="1" hangingPunct="1"/>
            <a:r>
              <a:rPr lang="en-US" altLang="en-US" sz="1700">
                <a:ea typeface="ＭＳ Ｐゴシック" panose="020B0600070205080204" pitchFamily="34" charset="-128"/>
              </a:rPr>
              <a:t>How does Earth’s climate effect sea levels?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lose up of a map&#10;&#10;Description automatically generated">
            <a:extLst>
              <a:ext uri="{FF2B5EF4-FFF2-40B4-BE49-F238E27FC236}">
                <a16:creationId xmlns:a16="http://schemas.microsoft.com/office/drawing/2014/main" id="{C0E7931B-518F-49BB-A903-534D09107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17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B4832E-6FEB-4529-B7F0-9B7DAF85E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9884"/>
            <a:ext cx="5802656" cy="109633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03030"/>
                </a:solidFill>
              </a:rPr>
              <a:t>Water Cycle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BD85C81B-787A-47CD-913A-D3E97FCD7E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3" r="1" b="1"/>
          <a:stretch/>
        </p:blipFill>
        <p:spPr>
          <a:xfrm>
            <a:off x="841248" y="604158"/>
            <a:ext cx="6049941" cy="435011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C6B75-F1AC-4812-A149-BC1D349CF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5" y="601315"/>
            <a:ext cx="4008101" cy="4384342"/>
          </a:xfrm>
        </p:spPr>
        <p:txBody>
          <a:bodyPr anchor="ctr">
            <a:normAutofit/>
          </a:bodyPr>
          <a:lstStyle/>
          <a:p>
            <a:r>
              <a:rPr lang="en-US" sz="2000" dirty="0"/>
              <a:t>The water cycle is the continual movement of water from one place to another.</a:t>
            </a:r>
          </a:p>
          <a:p>
            <a:r>
              <a:rPr lang="en-US" sz="2000" dirty="0"/>
              <a:t>Water changes it’s state of matter as it travels through the process.</a:t>
            </a:r>
          </a:p>
          <a:p>
            <a:r>
              <a:rPr lang="en-US" sz="2000" dirty="0"/>
              <a:t>The amount of water does not change. It is the same amount that has been around since the world was created. Simply being recycled and cleaned as it moves.</a:t>
            </a:r>
          </a:p>
        </p:txBody>
      </p:sp>
    </p:spTree>
    <p:extLst>
      <p:ext uri="{BB962C8B-B14F-4D97-AF65-F5344CB8AC3E}">
        <p14:creationId xmlns:p14="http://schemas.microsoft.com/office/powerpoint/2010/main" val="356111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42BEB-51A4-4FBC-B1D6-0630C1A03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3288"/>
          </a:xfrm>
        </p:spPr>
        <p:txBody>
          <a:bodyPr/>
          <a:lstStyle/>
          <a:p>
            <a:pPr algn="ctr"/>
            <a:r>
              <a:rPr lang="en-US" b="1" dirty="0"/>
              <a:t>Quiz Yourself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CA967BE6-3837-44F9-B591-23BE06204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6672" y="1408413"/>
            <a:ext cx="9139058" cy="4768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428DCC-83B6-4151-BA31-FFFA96C5D162}"/>
              </a:ext>
            </a:extLst>
          </p:cNvPr>
          <p:cNvSpPr txBox="1"/>
          <p:nvPr/>
        </p:nvSpPr>
        <p:spPr>
          <a:xfrm>
            <a:off x="1126672" y="3314700"/>
            <a:ext cx="1910442" cy="6368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A0286A-30F0-4F0D-9908-311EC39617FA}"/>
              </a:ext>
            </a:extLst>
          </p:cNvPr>
          <p:cNvSpPr txBox="1"/>
          <p:nvPr/>
        </p:nvSpPr>
        <p:spPr>
          <a:xfrm>
            <a:off x="7745186" y="5540149"/>
            <a:ext cx="1910442" cy="6368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302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srpnet.com/education/graphics/WaterInWorl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905460"/>
            <a:ext cx="4267200" cy="566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80720"/>
            <a:ext cx="857134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Water of the World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5CB827-CBA6-46E5-B6D3-163D68BD935F}"/>
              </a:ext>
            </a:extLst>
          </p:cNvPr>
          <p:cNvSpPr txBox="1"/>
          <p:nvPr/>
        </p:nvSpPr>
        <p:spPr>
          <a:xfrm>
            <a:off x="7914640" y="1450161"/>
            <a:ext cx="35864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 though approximately 70% of the world is covered in water, the majority of the water is unusable. </a:t>
            </a:r>
          </a:p>
          <a:p>
            <a:r>
              <a:rPr lang="en-US" dirty="0"/>
              <a:t>  - 97% salt water</a:t>
            </a:r>
          </a:p>
          <a:p>
            <a:endParaRPr lang="en-US" dirty="0"/>
          </a:p>
          <a:p>
            <a:r>
              <a:rPr lang="en-US" dirty="0"/>
              <a:t>Most fresh water is still unusable as it is locked up in glaciers, icecaps, and permafrost. </a:t>
            </a:r>
          </a:p>
          <a:p>
            <a:r>
              <a:rPr lang="en-US" dirty="0"/>
              <a:t>   - 2%</a:t>
            </a:r>
          </a:p>
          <a:p>
            <a:endParaRPr lang="en-US" dirty="0"/>
          </a:p>
          <a:p>
            <a:r>
              <a:rPr lang="en-US" dirty="0"/>
              <a:t>The only fresh water we have remaining is in rivers, lakes, and groundwater.</a:t>
            </a:r>
          </a:p>
          <a:p>
            <a:r>
              <a:rPr lang="en-US" dirty="0"/>
              <a:t>   - 1%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5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hiswoo.files.wordpress.com/2008/10/water-stats-pie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-381000"/>
            <a:ext cx="6651625" cy="712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7841673" y="5357091"/>
            <a:ext cx="1413163" cy="1477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254836" y="4572261"/>
            <a:ext cx="2299854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Most available water is located in rivers and streams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6298" y="341746"/>
            <a:ext cx="2733963" cy="120032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pie chart represents all the water on earth:</a:t>
            </a:r>
          </a:p>
          <a:p>
            <a:pPr marL="285750" indent="-285750">
              <a:buFontTx/>
              <a:buChar char="-"/>
            </a:pPr>
            <a:r>
              <a:rPr lang="en-US" dirty="0"/>
              <a:t>97.5% saltwater</a:t>
            </a:r>
          </a:p>
          <a:p>
            <a:pPr marL="285750" indent="-285750">
              <a:buFontTx/>
              <a:buChar char="-"/>
            </a:pPr>
            <a:r>
              <a:rPr lang="en-US" dirty="0"/>
              <a:t>2.5% freshwater</a:t>
            </a:r>
          </a:p>
        </p:txBody>
      </p:sp>
      <p:sp>
        <p:nvSpPr>
          <p:cNvPr id="7" name="Left Brace 6"/>
          <p:cNvSpPr/>
          <p:nvPr/>
        </p:nvSpPr>
        <p:spPr>
          <a:xfrm>
            <a:off x="2826328" y="341746"/>
            <a:ext cx="341746" cy="1385454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3337" y="2461094"/>
            <a:ext cx="4045527" cy="147732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pie chart represents all the fresh water on earth:</a:t>
            </a:r>
          </a:p>
          <a:p>
            <a:pPr marL="285750" indent="-285750">
              <a:buFontTx/>
              <a:buChar char="-"/>
            </a:pPr>
            <a:r>
              <a:rPr lang="en-US" dirty="0"/>
              <a:t>79% ice caps and glaciers</a:t>
            </a:r>
          </a:p>
          <a:p>
            <a:pPr marL="285750" indent="-285750">
              <a:buFontTx/>
              <a:buChar char="-"/>
            </a:pPr>
            <a:r>
              <a:rPr lang="en-US" dirty="0"/>
              <a:t>20% groundwater</a:t>
            </a:r>
          </a:p>
          <a:p>
            <a:pPr marL="285750" indent="-285750">
              <a:buFontTx/>
              <a:buChar char="-"/>
            </a:pPr>
            <a:r>
              <a:rPr lang="en-US" dirty="0"/>
              <a:t>1% AVAILABLE water</a:t>
            </a:r>
          </a:p>
        </p:txBody>
      </p:sp>
      <p:sp>
        <p:nvSpPr>
          <p:cNvPr id="9" name="Left Brace 8"/>
          <p:cNvSpPr/>
          <p:nvPr/>
        </p:nvSpPr>
        <p:spPr>
          <a:xfrm>
            <a:off x="4793673" y="2449946"/>
            <a:ext cx="203200" cy="1488476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8110" y="4895426"/>
            <a:ext cx="4110182" cy="92333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pie chart represents all the available water on earth</a:t>
            </a:r>
          </a:p>
          <a:p>
            <a:endParaRPr lang="en-US" dirty="0"/>
          </a:p>
        </p:txBody>
      </p:sp>
      <p:sp>
        <p:nvSpPr>
          <p:cNvPr id="11" name="Left Brace 10"/>
          <p:cNvSpPr/>
          <p:nvPr/>
        </p:nvSpPr>
        <p:spPr>
          <a:xfrm>
            <a:off x="4793673" y="4558146"/>
            <a:ext cx="286328" cy="146396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6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mosi.org/userfiles/images/earthswat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95400"/>
            <a:ext cx="6172200" cy="504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3091" y="5163388"/>
            <a:ext cx="2299854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Most available water is located in rivers and streams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592945" y="5615709"/>
            <a:ext cx="2817091" cy="3325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6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geogrify.net/GEO1/Lectures/WaterResources/13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173"/>
            <a:ext cx="6858000" cy="650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3346" y="3879533"/>
            <a:ext cx="2299854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Most available water is located in rivers and streams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632363" y="4830618"/>
            <a:ext cx="3768437" cy="92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91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3754" y="408159"/>
            <a:ext cx="7110682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Water on the Earth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782" y="1600200"/>
            <a:ext cx="9982794" cy="4953000"/>
          </a:xfrm>
        </p:spPr>
        <p:txBody>
          <a:bodyPr>
            <a:noAutofit/>
          </a:bodyPr>
          <a:lstStyle/>
          <a:p>
            <a:pPr>
              <a:buClrTx/>
              <a:buFont typeface="Wingdings" pitchFamily="2" charset="2"/>
              <a:buChar char="§"/>
            </a:pPr>
            <a:r>
              <a:rPr lang="en-US" sz="3000" dirty="0"/>
              <a:t>Water is not evenly distributed, and most of it is unsuitable for drinking.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z="3000" dirty="0"/>
              <a:t>We use less than 1% of the water on Earth for drinking and personal hygiene. We also use this fresh water for agriculture, fisheries, transportation, heating and cooling, manufacturing, and many other purposes.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z="3000" dirty="0"/>
              <a:t>Unless we use our freshwater supply wisely, rivers, lakes and groundwater can be depleted or polluted, becoming unusable or unsuitable for life.</a:t>
            </a:r>
          </a:p>
        </p:txBody>
      </p:sp>
    </p:spTree>
    <p:extLst>
      <p:ext uri="{BB962C8B-B14F-4D97-AF65-F5344CB8AC3E}">
        <p14:creationId xmlns:p14="http://schemas.microsoft.com/office/powerpoint/2010/main" val="189474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234D50C8-B6CD-4CF3-BE6D-84CF75D3F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Continents and Oceans</a:t>
            </a:r>
          </a:p>
        </p:txBody>
      </p:sp>
      <p:pic>
        <p:nvPicPr>
          <p:cNvPr id="15363" name="Content Placeholder 5" descr="resourcesforhistoryteachers - NEA.1">
            <a:extLst>
              <a:ext uri="{FF2B5EF4-FFF2-40B4-BE49-F238E27FC236}">
                <a16:creationId xmlns:a16="http://schemas.microsoft.com/office/drawing/2014/main" id="{31C23B50-3612-44C7-9DC8-19F88A25A9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8326" y="1828800"/>
            <a:ext cx="8355013" cy="44958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6174A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6ABB59-4C5B-448C-B3C9-994E1FDB3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How does the ocean get salty?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552E68-3CD2-4470-8851-8A755E4932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92" b="-3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313C0-1778-44E0-AB71-72ECA0BFA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The ocean gains minerals from: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Surface runoff 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Hydrothermal vents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Underwater volcanoes</a:t>
            </a:r>
          </a:p>
        </p:txBody>
      </p:sp>
    </p:spTree>
    <p:extLst>
      <p:ext uri="{BB962C8B-B14F-4D97-AF65-F5344CB8AC3E}">
        <p14:creationId xmlns:p14="http://schemas.microsoft.com/office/powerpoint/2010/main" val="3934461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580</Words>
  <Application>Microsoft Office PowerPoint</Application>
  <PresentationFormat>Widescreen</PresentationFormat>
  <Paragraphs>67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Hydrology Study Power Point</vt:lpstr>
      <vt:lpstr>Water Cycle</vt:lpstr>
      <vt:lpstr>PowerPoint Presentation</vt:lpstr>
      <vt:lpstr>PowerPoint Presentation</vt:lpstr>
      <vt:lpstr>PowerPoint Presentation</vt:lpstr>
      <vt:lpstr>PowerPoint Presentation</vt:lpstr>
      <vt:lpstr>Water on the Earth</vt:lpstr>
      <vt:lpstr>Continents and Oceans</vt:lpstr>
      <vt:lpstr>How does the ocean get salty?</vt:lpstr>
      <vt:lpstr>PowerPoint Presentation</vt:lpstr>
      <vt:lpstr>PowerPoint Presentation</vt:lpstr>
      <vt:lpstr>Ocean Features</vt:lpstr>
      <vt:lpstr>Sound Navigation and Ranging</vt:lpstr>
      <vt:lpstr>B. Satellites: provide great range and speed in collecting data</vt:lpstr>
      <vt:lpstr>C. Echo Sounding</vt:lpstr>
      <vt:lpstr>PowerPoint Presentation</vt:lpstr>
      <vt:lpstr>PowerPoint Presentation</vt:lpstr>
      <vt:lpstr>Features of the Ocean Floor</vt:lpstr>
      <vt:lpstr>PowerPoint Presentation</vt:lpstr>
      <vt:lpstr>Quiz Yourself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Hydrology Study Power Point</dc:title>
  <dc:creator>Abigail Turner-Nesmith</dc:creator>
  <cp:lastModifiedBy>Abigail Turner-Nesmith</cp:lastModifiedBy>
  <cp:revision>2</cp:revision>
  <dcterms:created xsi:type="dcterms:W3CDTF">2020-02-27T23:36:20Z</dcterms:created>
  <dcterms:modified xsi:type="dcterms:W3CDTF">2020-02-27T23:37:27Z</dcterms:modified>
</cp:coreProperties>
</file>