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6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3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5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D0DB3-7BE0-4644-8622-E5AFC91017B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5AEFE-B147-4AD0-92E6-1262644A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Lithosphere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44" y="1479212"/>
            <a:ext cx="5826982" cy="485257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</a:t>
            </a:r>
            <a:r>
              <a:rPr lang="en-US" sz="3200" u="sng" dirty="0"/>
              <a:t>rigid</a:t>
            </a:r>
            <a:r>
              <a:rPr lang="en-US" sz="3200" dirty="0"/>
              <a:t> </a:t>
            </a:r>
            <a:r>
              <a:rPr lang="en-US" sz="3200" dirty="0" smtClean="0"/>
              <a:t>outermost </a:t>
            </a:r>
            <a:r>
              <a:rPr lang="en-US" sz="3200" dirty="0"/>
              <a:t>part of the </a:t>
            </a:r>
            <a:r>
              <a:rPr lang="en-US" sz="3200" dirty="0" smtClean="0"/>
              <a:t>earth</a:t>
            </a:r>
          </a:p>
          <a:p>
            <a:r>
              <a:rPr lang="en-US" sz="3200" dirty="0" smtClean="0"/>
              <a:t>Made of </a:t>
            </a:r>
            <a:r>
              <a:rPr lang="en-US" sz="3200" dirty="0"/>
              <a:t>the </a:t>
            </a:r>
            <a:r>
              <a:rPr lang="en-US" sz="3200" u="sng" dirty="0"/>
              <a:t>crust</a:t>
            </a:r>
            <a:r>
              <a:rPr lang="en-US" sz="3200" dirty="0"/>
              <a:t> and upper </a:t>
            </a:r>
            <a:r>
              <a:rPr lang="en-US" sz="3200" dirty="0" smtClean="0"/>
              <a:t>mantle</a:t>
            </a:r>
          </a:p>
          <a:p>
            <a:r>
              <a:rPr lang="en-US" sz="3200" dirty="0" smtClean="0"/>
              <a:t>It varies in thickness to 5km under the ocean to approximately 70km at the Himalayas.</a:t>
            </a:r>
          </a:p>
          <a:p>
            <a:r>
              <a:rPr lang="en-US" sz="3200" dirty="0" smtClean="0"/>
              <a:t>The temperatures range in this layer. They can be anywhere from </a:t>
            </a:r>
            <a:r>
              <a:rPr lang="en-US" sz="3200" dirty="0" smtClean="0"/>
              <a:t>0°C- 150°C</a:t>
            </a:r>
            <a:endParaRPr lang="en-US" sz="32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7897" y="1567742"/>
            <a:ext cx="5620129" cy="39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3901" y="576044"/>
            <a:ext cx="4988759" cy="102849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en-US" sz="4800" dirty="0" smtClean="0"/>
              <a:t>   </a:t>
            </a:r>
            <a:r>
              <a:rPr lang="en-US" sz="4800" b="1" u="sng" dirty="0" smtClean="0"/>
              <a:t>Asthenosphere</a:t>
            </a:r>
            <a:endParaRPr lang="en-US" sz="4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03901" y="1825625"/>
            <a:ext cx="5457391" cy="4908824"/>
          </a:xfrm>
          <a:noFill/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dirty="0"/>
              <a:t>The ‘</a:t>
            </a:r>
            <a:r>
              <a:rPr lang="en-US" u="sng" dirty="0"/>
              <a:t>plastic</a:t>
            </a:r>
            <a:r>
              <a:rPr lang="en-US" dirty="0"/>
              <a:t>’ rock layer of the mantle </a:t>
            </a:r>
          </a:p>
          <a:p>
            <a:pPr lvl="0"/>
            <a:r>
              <a:rPr lang="en-US" dirty="0"/>
              <a:t>Lithospheric plates move on </a:t>
            </a:r>
            <a:r>
              <a:rPr lang="en-US" u="sng" dirty="0"/>
              <a:t>convection</a:t>
            </a:r>
            <a:r>
              <a:rPr lang="en-US" dirty="0"/>
              <a:t> </a:t>
            </a:r>
            <a:r>
              <a:rPr lang="en-US" dirty="0" smtClean="0"/>
              <a:t>currents</a:t>
            </a:r>
          </a:p>
          <a:p>
            <a:pPr lvl="0"/>
            <a:r>
              <a:rPr lang="en-US" dirty="0" smtClean="0"/>
              <a:t>Mostly made up of nitrogen and oxygen</a:t>
            </a:r>
          </a:p>
          <a:p>
            <a:pPr lvl="0"/>
            <a:r>
              <a:rPr lang="en-US" dirty="0" smtClean="0"/>
              <a:t>Approximately 250 km thick</a:t>
            </a:r>
          </a:p>
          <a:p>
            <a:pPr lvl="0"/>
            <a:r>
              <a:rPr lang="en-US" dirty="0" smtClean="0"/>
              <a:t>No one knows the exact temperature inside the earth, however, scientists think it is about </a:t>
            </a:r>
            <a:r>
              <a:rPr lang="en-US" dirty="0" smtClean="0"/>
              <a:t>1,300°C</a:t>
            </a:r>
            <a:r>
              <a:rPr lang="en-US" dirty="0" smtClean="0"/>
              <a:t>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1026" name="Picture 2" descr="Image result for physical layers of the earth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291564"/>
            <a:ext cx="6046701" cy="6442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05200" y="4631618"/>
            <a:ext cx="1450963" cy="414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20080" y="2042160"/>
            <a:ext cx="1422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4317" y="286391"/>
            <a:ext cx="4830792" cy="13208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b="1" u="sng" dirty="0" smtClean="0"/>
              <a:t>Mesosphere</a:t>
            </a:r>
            <a:endParaRPr lang="en-US" sz="4800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29145" y="1729288"/>
            <a:ext cx="5399004" cy="4915352"/>
          </a:xfrm>
          <a:noFill/>
        </p:spPr>
        <p:txBody>
          <a:bodyPr>
            <a:noAutofit/>
          </a:bodyPr>
          <a:lstStyle/>
          <a:p>
            <a:pPr lvl="0"/>
            <a:r>
              <a:rPr lang="en-US" sz="3200" dirty="0"/>
              <a:t>The </a:t>
            </a:r>
            <a:r>
              <a:rPr lang="en-US" sz="3200" u="sng" dirty="0"/>
              <a:t>strong</a:t>
            </a:r>
            <a:r>
              <a:rPr lang="en-US" sz="3200" dirty="0"/>
              <a:t>, lower part of the mantle </a:t>
            </a:r>
            <a:endParaRPr lang="en-US" sz="3200" dirty="0" smtClean="0"/>
          </a:p>
          <a:p>
            <a:pPr lvl="0"/>
            <a:r>
              <a:rPr lang="en-US" sz="3200" dirty="0" smtClean="0"/>
              <a:t>Largest layer of earth</a:t>
            </a:r>
            <a:endParaRPr lang="en-US" sz="3200" dirty="0"/>
          </a:p>
          <a:p>
            <a:pPr lvl="0"/>
            <a:r>
              <a:rPr lang="en-US" sz="3200" dirty="0" smtClean="0"/>
              <a:t>Acts like a semi-solid</a:t>
            </a:r>
          </a:p>
          <a:p>
            <a:pPr lvl="0"/>
            <a:r>
              <a:rPr lang="en-US" sz="3200" dirty="0" smtClean="0"/>
              <a:t>Again, no one knows for sure about the temperature. However, scientists theorize the temperature ranges between </a:t>
            </a:r>
            <a:r>
              <a:rPr lang="en-US" sz="3200" dirty="0" smtClean="0"/>
              <a:t>1,300°C </a:t>
            </a:r>
            <a:r>
              <a:rPr lang="en-US" sz="3200" dirty="0" smtClean="0"/>
              <a:t>– </a:t>
            </a:r>
            <a:r>
              <a:rPr lang="en-US" sz="3200" dirty="0" smtClean="0"/>
              <a:t>2000°C</a:t>
            </a:r>
            <a:endParaRPr lang="en-US" sz="3200" dirty="0" smtClean="0"/>
          </a:p>
          <a:p>
            <a:pPr lvl="0"/>
            <a:r>
              <a:rPr lang="en-US" sz="3200" dirty="0" smtClean="0"/>
              <a:t>Approximately 2,550 km thick</a:t>
            </a:r>
            <a:endParaRPr lang="en-US" sz="3200" dirty="0"/>
          </a:p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52123" y="4623758"/>
            <a:ext cx="1328469" cy="4140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4" y="148956"/>
            <a:ext cx="5819421" cy="6495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0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5086" y="382242"/>
            <a:ext cx="3563315" cy="1320800"/>
          </a:xfrm>
          <a:noFill/>
        </p:spPr>
        <p:txBody>
          <a:bodyPr/>
          <a:lstStyle/>
          <a:p>
            <a:pPr algn="r"/>
            <a:r>
              <a:rPr lang="en-US" sz="4800" b="1" u="sng" dirty="0" smtClean="0">
                <a:solidFill>
                  <a:schemeClr val="tx1"/>
                </a:solidFill>
              </a:rPr>
              <a:t>Outer Core</a:t>
            </a:r>
            <a:endParaRPr lang="en-US" sz="4800" b="1" u="sng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5086" y="1703042"/>
            <a:ext cx="5317622" cy="4890798"/>
          </a:xfrm>
          <a:noFill/>
        </p:spPr>
        <p:txBody>
          <a:bodyPr>
            <a:normAutofit fontScale="92500"/>
          </a:bodyPr>
          <a:lstStyle/>
          <a:p>
            <a:r>
              <a:rPr lang="en-US" sz="3200" u="sng" dirty="0" smtClean="0"/>
              <a:t>Liquid</a:t>
            </a:r>
            <a:r>
              <a:rPr lang="en-US" sz="3200" dirty="0" smtClean="0"/>
              <a:t> layer</a:t>
            </a:r>
          </a:p>
          <a:p>
            <a:r>
              <a:rPr lang="en-US" sz="3200" dirty="0" smtClean="0"/>
              <a:t>Liquid layer is believed due to the way earthquake waves travel through earth</a:t>
            </a:r>
          </a:p>
          <a:p>
            <a:r>
              <a:rPr lang="en-US" sz="3200" dirty="0" smtClean="0"/>
              <a:t>Mostly </a:t>
            </a:r>
            <a:r>
              <a:rPr lang="en-US" sz="3200" u="sng" dirty="0"/>
              <a:t>iron</a:t>
            </a:r>
            <a:r>
              <a:rPr lang="en-US" sz="3200" dirty="0"/>
              <a:t> and </a:t>
            </a:r>
            <a:r>
              <a:rPr lang="en-US" sz="3200" u="sng" dirty="0" smtClean="0"/>
              <a:t>nickel</a:t>
            </a:r>
          </a:p>
          <a:p>
            <a:r>
              <a:rPr lang="en-US" sz="3200" dirty="0" smtClean="0"/>
              <a:t>Still, no one knows for sure but scientists think the temperature is around </a:t>
            </a:r>
            <a:r>
              <a:rPr lang="en-US" sz="3200" dirty="0" smtClean="0"/>
              <a:t>2,000°C </a:t>
            </a:r>
            <a:r>
              <a:rPr lang="en-US" sz="3200" dirty="0" smtClean="0"/>
              <a:t>– </a:t>
            </a:r>
            <a:r>
              <a:rPr lang="en-US" sz="3200" dirty="0"/>
              <a:t>5000°C</a:t>
            </a:r>
            <a:endParaRPr lang="en-US" sz="3200" dirty="0" smtClean="0"/>
          </a:p>
          <a:p>
            <a:r>
              <a:rPr lang="en-US" sz="3200" dirty="0" smtClean="0"/>
              <a:t>Approximately 2,200 km thick</a:t>
            </a:r>
          </a:p>
          <a:p>
            <a:pPr marL="0" indent="0">
              <a:buNone/>
            </a:pPr>
            <a:endParaRPr lang="en-US" sz="3600" u="sng" dirty="0"/>
          </a:p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90" y="122597"/>
            <a:ext cx="6154343" cy="6603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6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                          </a:t>
            </a:r>
            <a:r>
              <a:rPr lang="en-US" sz="4800" b="1" u="sng" dirty="0" smtClean="0"/>
              <a:t>Inner </a:t>
            </a:r>
            <a:r>
              <a:rPr lang="en-US" sz="4800" b="1" u="sng" dirty="0" smtClean="0"/>
              <a:t>Core</a:t>
            </a:r>
            <a:endParaRPr lang="en-US" sz="48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7424" y="1574801"/>
            <a:ext cx="4832847" cy="4309544"/>
          </a:xfrm>
          <a:noFill/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u="sng" dirty="0"/>
              <a:t>innermost</a:t>
            </a:r>
            <a:r>
              <a:rPr lang="en-US" dirty="0"/>
              <a:t> layer of the </a:t>
            </a:r>
            <a:r>
              <a:rPr lang="en-US" dirty="0" smtClean="0"/>
              <a:t>earth</a:t>
            </a:r>
          </a:p>
          <a:p>
            <a:r>
              <a:rPr lang="en-US" dirty="0" smtClean="0"/>
              <a:t>Extremely </a:t>
            </a:r>
            <a:r>
              <a:rPr lang="en-US" u="sng" dirty="0"/>
              <a:t>hot</a:t>
            </a:r>
            <a:r>
              <a:rPr lang="en-US" dirty="0"/>
              <a:t>, solid sphere of mostly</a:t>
            </a:r>
            <a:r>
              <a:rPr lang="en-US" u="sng" dirty="0"/>
              <a:t> </a:t>
            </a:r>
            <a:r>
              <a:rPr lang="en-US" u="sng" dirty="0" smtClean="0"/>
              <a:t>iron</a:t>
            </a:r>
            <a:endParaRPr lang="en-US" dirty="0" smtClean="0"/>
          </a:p>
          <a:p>
            <a:r>
              <a:rPr lang="en-US" dirty="0" smtClean="0"/>
              <a:t>Scientists think the core is solid iron due to the way earthquake waves travel</a:t>
            </a:r>
          </a:p>
          <a:p>
            <a:r>
              <a:rPr lang="en-US" dirty="0" smtClean="0"/>
              <a:t>Scientists think temperatures are greater than </a:t>
            </a:r>
            <a:r>
              <a:rPr lang="en-US" dirty="0" smtClean="0"/>
              <a:t>6000</a:t>
            </a:r>
            <a:r>
              <a:rPr lang="en-US" dirty="0"/>
              <a:t>°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Approximately 1,230 km thick.</a:t>
            </a:r>
            <a:endParaRPr lang="en-US" dirty="0"/>
          </a:p>
          <a:p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3520" y="213360"/>
            <a:ext cx="5510224" cy="6390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74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990" y="175661"/>
            <a:ext cx="9148011" cy="13716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Calibri" pitchFamily="34" charset="0"/>
              </a:rPr>
              <a:t>Density and Pressure</a:t>
            </a:r>
            <a:br>
              <a:rPr lang="en-US" sz="5400" b="1" dirty="0">
                <a:latin typeface="Calibri" pitchFamily="34" charset="0"/>
              </a:rPr>
            </a:br>
            <a:r>
              <a:rPr lang="en-US" sz="5400" b="1" dirty="0">
                <a:latin typeface="Calibri" pitchFamily="34" charset="0"/>
              </a:rPr>
              <a:t>increase as depth increases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429000" y="2438400"/>
            <a:ext cx="0" cy="3581400"/>
          </a:xfrm>
          <a:prstGeom prst="straightConnector1">
            <a:avLst/>
          </a:prstGeom>
          <a:ln w="155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14801" y="1905001"/>
            <a:ext cx="3961549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4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702" y="1101632"/>
            <a:ext cx="4344728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** Add </a:t>
            </a:r>
            <a:r>
              <a:rPr lang="en-US" sz="3200" dirty="0"/>
              <a:t>this statement </a:t>
            </a:r>
            <a:r>
              <a:rPr lang="en-US" sz="3200" dirty="0" smtClean="0"/>
              <a:t>and an arrow going from the crust to the core.</a:t>
            </a:r>
            <a:endParaRPr lang="en-US" sz="3200" dirty="0"/>
          </a:p>
        </p:txBody>
      </p:sp>
      <p:sp>
        <p:nvSpPr>
          <p:cNvPr id="3" name="Down Arrow 2"/>
          <p:cNvSpPr/>
          <p:nvPr/>
        </p:nvSpPr>
        <p:spPr>
          <a:xfrm>
            <a:off x="244839" y="168639"/>
            <a:ext cx="6705600" cy="6522720"/>
          </a:xfrm>
          <a:prstGeom prst="down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30739" y="2425908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itchFamily="34" charset="0"/>
              </a:rPr>
              <a:t>Temperature, </a:t>
            </a:r>
          </a:p>
          <a:p>
            <a:pPr algn="ctr"/>
            <a:r>
              <a:rPr lang="en-US" sz="3600" b="1" dirty="0">
                <a:latin typeface="Calibri" pitchFamily="34" charset="0"/>
              </a:rPr>
              <a:t>Density and Pressure increases as depth increases</a:t>
            </a:r>
            <a:endParaRPr lang="en-US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Lithosphere</vt:lpstr>
      <vt:lpstr>   Asthenosphere</vt:lpstr>
      <vt:lpstr>Mesosphere</vt:lpstr>
      <vt:lpstr>Outer Core</vt:lpstr>
      <vt:lpstr>                          Inner Core</vt:lpstr>
      <vt:lpstr>Density and Pressure increase as depth increases</vt:lpstr>
      <vt:lpstr>** Add this statement and an arrow going from the crust to the core.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Turner-Nesmith</dc:creator>
  <cp:lastModifiedBy>Laquincia Brown</cp:lastModifiedBy>
  <cp:revision>4</cp:revision>
  <dcterms:created xsi:type="dcterms:W3CDTF">2019-03-13T20:13:28Z</dcterms:created>
  <dcterms:modified xsi:type="dcterms:W3CDTF">2019-03-13T21:29:49Z</dcterms:modified>
</cp:coreProperties>
</file>