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9" r:id="rId5"/>
    <p:sldId id="259" r:id="rId6"/>
    <p:sldId id="260" r:id="rId7"/>
    <p:sldId id="261" r:id="rId8"/>
    <p:sldId id="262" r:id="rId9"/>
    <p:sldId id="271" r:id="rId10"/>
    <p:sldId id="272" r:id="rId11"/>
    <p:sldId id="273" r:id="rId12"/>
    <p:sldId id="274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81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520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674-FA87-5F42-A7CC-67D2D20BC1D8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7D58-293B-7E47-869D-43AC6957A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674-FA87-5F42-A7CC-67D2D20BC1D8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7D58-293B-7E47-869D-43AC6957A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674-FA87-5F42-A7CC-67D2D20BC1D8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7D58-293B-7E47-869D-43AC6957A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674-FA87-5F42-A7CC-67D2D20BC1D8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7D58-293B-7E47-869D-43AC6957A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674-FA87-5F42-A7CC-67D2D20BC1D8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7D58-293B-7E47-869D-43AC6957A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674-FA87-5F42-A7CC-67D2D20BC1D8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7D58-293B-7E47-869D-43AC6957A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674-FA87-5F42-A7CC-67D2D20BC1D8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7D58-293B-7E47-869D-43AC6957A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674-FA87-5F42-A7CC-67D2D20BC1D8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7D58-293B-7E47-869D-43AC6957A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674-FA87-5F42-A7CC-67D2D20BC1D8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7D58-293B-7E47-869D-43AC6957A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674-FA87-5F42-A7CC-67D2D20BC1D8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7D58-293B-7E47-869D-43AC6957A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674-FA87-5F42-A7CC-67D2D20BC1D8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7D58-293B-7E47-869D-43AC6957A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8E674-FA87-5F42-A7CC-67D2D20BC1D8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7D58-293B-7E47-869D-43AC6957A5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vSXTBnnx4O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WQTsue0lKB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642"/>
            <a:ext cx="7772400" cy="929018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Claim Evidence Reasoning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843" y="1140660"/>
            <a:ext cx="3204530" cy="3897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5038491"/>
            <a:ext cx="8057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/>
                <a:cs typeface="Times New Roman"/>
              </a:rPr>
              <a:t>APK</a:t>
            </a:r>
            <a:r>
              <a:rPr lang="en-US" sz="2200" dirty="0">
                <a:latin typeface="Times New Roman"/>
                <a:cs typeface="Times New Roman"/>
              </a:rPr>
              <a:t> (Accessing Prior Knowledge):  </a:t>
            </a:r>
            <a:r>
              <a:rPr lang="en-US" sz="2200" dirty="0">
                <a:solidFill>
                  <a:srgbClr val="660066"/>
                </a:solidFill>
                <a:latin typeface="Times New Roman"/>
                <a:cs typeface="Times New Roman"/>
              </a:rPr>
              <a:t>How would you define the terms claim, evidence, and reasoning?</a:t>
            </a:r>
            <a:endParaRPr lang="en-US" sz="220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sz="2200" dirty="0">
                <a:solidFill>
                  <a:srgbClr val="008000"/>
                </a:solidFill>
                <a:latin typeface="Times New Roman"/>
                <a:cs typeface="Times New Roman"/>
              </a:rPr>
              <a:t>What do the terms claim, evidence, and reasoning make you think of?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063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Times New Roman"/>
                <a:cs typeface="Times New Roman"/>
              </a:rPr>
              <a:t>Which one of the following do you believe best  represents the definition for a “claim”?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A.  A statement that expresses the answer or conclusion to a question or problem.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B.  A question that somebody might ask.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C.  A response to a question.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D.  A statement that does NOT answer a question.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569" y="4296077"/>
            <a:ext cx="5636231" cy="25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719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Which one of the following do you believe best  represents the definition for  “evidence”?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A.  Information that does not appropriately support the claim.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B. A statement that answers a question.</a:t>
            </a:r>
          </a:p>
          <a:p>
            <a:pPr marL="514350" indent="-514350">
              <a:buAutoNum type="alphaUcPeriod" startAt="3"/>
            </a:pPr>
            <a:r>
              <a:rPr lang="en-US" dirty="0">
                <a:latin typeface="Times New Roman"/>
                <a:cs typeface="Times New Roman"/>
              </a:rPr>
              <a:t>Scientific data that supports the claim.</a:t>
            </a:r>
          </a:p>
          <a:p>
            <a:pPr marL="514350" indent="-514350">
              <a:buAutoNum type="alphaUcPeriod" startAt="3"/>
            </a:pPr>
            <a:r>
              <a:rPr lang="en-US" dirty="0">
                <a:latin typeface="Times New Roman"/>
                <a:cs typeface="Times New Roman"/>
              </a:rPr>
              <a:t>A question that supports the claim.</a:t>
            </a: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771" y="4722004"/>
            <a:ext cx="4441304" cy="184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0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337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Which one of the following do you believe best represents the definition for “reasoning”?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A.   A graph and a data table</a:t>
            </a:r>
          </a:p>
          <a:p>
            <a:pPr marL="514350" indent="-514350">
              <a:buAutoNum type="alphaUcPeriod" startAt="2"/>
            </a:pPr>
            <a:r>
              <a:rPr lang="en-US" dirty="0">
                <a:latin typeface="Times New Roman"/>
                <a:cs typeface="Times New Roman"/>
              </a:rPr>
              <a:t>A collection of scientific principles, textual information, and prior knowledge that supports the claim.</a:t>
            </a:r>
          </a:p>
          <a:p>
            <a:pPr marL="514350" indent="-514350">
              <a:buAutoNum type="alphaUcPeriod" startAt="2"/>
            </a:pPr>
            <a:r>
              <a:rPr lang="en-US" dirty="0">
                <a:latin typeface="Times New Roman"/>
                <a:cs typeface="Times New Roman"/>
              </a:rPr>
              <a:t>A statement that answers a question.</a:t>
            </a:r>
          </a:p>
          <a:p>
            <a:pPr marL="514350" indent="-514350">
              <a:buAutoNum type="alphaUcPeriod" startAt="2"/>
            </a:pPr>
            <a:r>
              <a:rPr lang="en-US" dirty="0">
                <a:latin typeface="Times New Roman"/>
                <a:cs typeface="Times New Roman"/>
              </a:rPr>
              <a:t>The objective of the lesson.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82" y="4436420"/>
            <a:ext cx="1953392" cy="23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3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876"/>
            <a:ext cx="8229600" cy="22735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00" dirty="0">
                <a:latin typeface="Times New Roman"/>
                <a:cs typeface="Times New Roman"/>
              </a:rPr>
              <a:t>Now back to science…</a:t>
            </a:r>
          </a:p>
          <a:p>
            <a:pPr algn="ctr">
              <a:buNone/>
            </a:pPr>
            <a:r>
              <a:rPr lang="en-US" sz="3800" dirty="0">
                <a:latin typeface="Times New Roman"/>
                <a:cs typeface="Times New Roman"/>
              </a:rPr>
              <a:t>How to write a CER-based narrative using a science example.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80" y="2604792"/>
            <a:ext cx="4697318" cy="4253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2935" y="3433900"/>
            <a:ext cx="2603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Take out your “Reflect” Sheet from Lesson 2.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55" y="1490555"/>
            <a:ext cx="836916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4400" b="1" dirty="0">
                <a:latin typeface="Times New Roman"/>
                <a:cs typeface="Times New Roman"/>
              </a:rPr>
              <a:t>*Title of Lesson:  </a:t>
            </a:r>
            <a:r>
              <a:rPr lang="en-US" sz="4400" dirty="0">
                <a:latin typeface="Times New Roman"/>
                <a:cs typeface="Times New Roman"/>
              </a:rPr>
              <a:t>Sink or Float???</a:t>
            </a: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4800" dirty="0">
                <a:solidFill>
                  <a:srgbClr val="FF0000"/>
                </a:solidFill>
                <a:latin typeface="Berlin Sans FB" panose="020E0602020502020306" pitchFamily="34" charset="0"/>
              </a:rPr>
              <a:t>*Question: Which fruit will sink?</a:t>
            </a:r>
          </a:p>
          <a:p>
            <a:pPr>
              <a:buNone/>
            </a:pPr>
            <a:r>
              <a:rPr lang="en-US" sz="4800" dirty="0">
                <a:solidFill>
                  <a:srgbClr val="FF0000"/>
                </a:solidFill>
                <a:latin typeface="Berlin Sans FB" panose="020E0602020502020306" pitchFamily="34" charset="0"/>
                <a:hlinkClick r:id="rId2"/>
              </a:rPr>
              <a:t>https://www.youtube.com/watch?v=vSXTBnnx4OA</a:t>
            </a:r>
            <a:endParaRPr lang="en-US" sz="48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>
              <a:buNone/>
            </a:pPr>
            <a:endParaRPr lang="en-US" sz="48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>
              <a:buNone/>
            </a:pPr>
            <a:endParaRPr lang="en-US" sz="4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788" y="99770"/>
            <a:ext cx="3128212" cy="216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259" y="773817"/>
            <a:ext cx="8359541" cy="4525963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Times New Roman"/>
                <a:cs typeface="Times New Roman"/>
              </a:rPr>
              <a:t>Focus Question:  </a:t>
            </a:r>
            <a:r>
              <a:rPr lang="en-US" dirty="0">
                <a:latin typeface="Times New Roman"/>
                <a:cs typeface="Times New Roman"/>
              </a:rPr>
              <a:t>Which fruit will sink?</a:t>
            </a: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b="1" dirty="0">
                <a:latin typeface="Times New Roman"/>
                <a:cs typeface="Times New Roman"/>
              </a:rPr>
              <a:t>Claim:  </a:t>
            </a:r>
            <a:r>
              <a:rPr lang="en-US" dirty="0">
                <a:latin typeface="Times New Roman"/>
                <a:cs typeface="Times New Roman"/>
              </a:rPr>
              <a:t>(Answer the focus question) Your “claim” is also your hypothesis; make sure you write in a complete sentence. For example, “If we put the mango in water, then the mango will sink in the water”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704" y="4365266"/>
            <a:ext cx="4743349" cy="235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0398"/>
            <a:ext cx="8229600" cy="61421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latin typeface="Times New Roman"/>
                <a:cs typeface="Times New Roman"/>
              </a:rPr>
              <a:t>Evidence:</a:t>
            </a:r>
            <a:r>
              <a:rPr lang="en-US" dirty="0">
                <a:latin typeface="Times New Roman"/>
                <a:cs typeface="Times New Roman"/>
              </a:rPr>
              <a:t>  (What did you </a:t>
            </a:r>
            <a:r>
              <a:rPr lang="en-US" i="1" dirty="0">
                <a:latin typeface="Times New Roman"/>
                <a:cs typeface="Times New Roman"/>
              </a:rPr>
              <a:t>do</a:t>
            </a:r>
            <a:r>
              <a:rPr lang="en-US" dirty="0">
                <a:latin typeface="Times New Roman"/>
                <a:cs typeface="Times New Roman"/>
              </a:rPr>
              <a:t> in the lab that supports your claim?)</a:t>
            </a:r>
          </a:p>
          <a:p>
            <a:pPr>
              <a:buNone/>
            </a:pPr>
            <a:r>
              <a:rPr lang="en-US" b="1" dirty="0">
                <a:latin typeface="Times New Roman"/>
                <a:cs typeface="Times New Roman"/>
              </a:rPr>
              <a:t>	“I know this because in the lab we…”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>
                <a:latin typeface="Times New Roman"/>
                <a:cs typeface="Times New Roman"/>
              </a:rPr>
              <a:t>Measured the weight of each fruit and recorded results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Placed the fruit in the water and observed the results</a:t>
            </a:r>
          </a:p>
          <a:p>
            <a:pPr>
              <a:buNone/>
            </a:pPr>
            <a:r>
              <a:rPr lang="en-US" b="1" dirty="0">
                <a:latin typeface="Times New Roman"/>
                <a:cs typeface="Times New Roman"/>
              </a:rPr>
              <a:t>Explanation:  </a:t>
            </a:r>
            <a:r>
              <a:rPr lang="en-US" dirty="0">
                <a:latin typeface="Times New Roman"/>
                <a:cs typeface="Times New Roman"/>
              </a:rPr>
              <a:t>(What did you </a:t>
            </a:r>
            <a:r>
              <a:rPr lang="en-US" i="1" dirty="0">
                <a:latin typeface="Times New Roman"/>
                <a:cs typeface="Times New Roman"/>
              </a:rPr>
              <a:t>learn</a:t>
            </a:r>
            <a:r>
              <a:rPr lang="en-US" dirty="0">
                <a:latin typeface="Times New Roman"/>
                <a:cs typeface="Times New Roman"/>
              </a:rPr>
              <a:t> while doing the lab, listening in class, or reading the textbook that supports your claim?)</a:t>
            </a:r>
          </a:p>
          <a:p>
            <a:pPr>
              <a:buNone/>
            </a:pPr>
            <a:r>
              <a:rPr lang="en-US" b="1" dirty="0">
                <a:latin typeface="Times New Roman"/>
                <a:cs typeface="Times New Roman"/>
              </a:rPr>
              <a:t>	“In class we learned/read that…”</a:t>
            </a:r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- Density depends on how much “space” an object takes up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Times New Roman"/>
                <a:cs typeface="Times New Roman"/>
              </a:rPr>
              <a:t>	Conclusion:  </a:t>
            </a:r>
            <a:r>
              <a:rPr lang="en-US" dirty="0">
                <a:latin typeface="Times New Roman"/>
                <a:cs typeface="Times New Roman"/>
              </a:rPr>
              <a:t>(Restate your claim and include an explanation) The fruit that will sink is the avocado. Although the avocado d weighed the most, the particles are loosely compacted together. This means that the watermelon consists of more space than the other fruits tested in the water.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6318"/>
            <a:ext cx="8229600" cy="3308461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Times New Roman"/>
                <a:cs typeface="Times New Roman"/>
              </a:rPr>
              <a:t>	Claim – a statement that answers a question</a:t>
            </a:r>
          </a:p>
          <a:p>
            <a:pPr>
              <a:buNone/>
            </a:pPr>
            <a:r>
              <a:rPr lang="en-US" b="1" dirty="0">
                <a:latin typeface="Times New Roman"/>
                <a:cs typeface="Times New Roman"/>
              </a:rPr>
              <a:t>	Evidence – observations, data tables, graphs, pictures</a:t>
            </a:r>
          </a:p>
          <a:p>
            <a:pPr>
              <a:buNone/>
            </a:pPr>
            <a:r>
              <a:rPr lang="en-US" b="1" dirty="0">
                <a:latin typeface="Times New Roman"/>
                <a:cs typeface="Times New Roman"/>
              </a:rPr>
              <a:t>	Reasoning – scientific principles, readings, formulas that describe why the evidence supports the claim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49" y="3643536"/>
            <a:ext cx="3214464" cy="3214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2" y="1377842"/>
            <a:ext cx="8280685" cy="43923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>
                <a:latin typeface="Times New Roman"/>
                <a:cs typeface="Times New Roman"/>
              </a:rPr>
              <a:t>When?</a:t>
            </a:r>
            <a:r>
              <a:rPr lang="en-US" dirty="0">
                <a:latin typeface="Times New Roman"/>
                <a:cs typeface="Times New Roman"/>
              </a:rPr>
              <a:t>  We use CER-based narratives after completing a lesson.</a:t>
            </a:r>
          </a:p>
          <a:p>
            <a:r>
              <a:rPr lang="en-US" u="sng" dirty="0">
                <a:latin typeface="Times New Roman"/>
                <a:cs typeface="Times New Roman"/>
              </a:rPr>
              <a:t>Why?</a:t>
            </a:r>
            <a:r>
              <a:rPr lang="en-US" dirty="0">
                <a:latin typeface="Times New Roman"/>
                <a:cs typeface="Times New Roman"/>
              </a:rPr>
              <a:t>  CER-based narratives allow you to make connections between the lesson and the lab.  Also, learning how to write in science is very important to your education as a whole.</a:t>
            </a:r>
          </a:p>
          <a:p>
            <a:r>
              <a:rPr lang="en-US" u="sng" dirty="0">
                <a:latin typeface="Times New Roman"/>
                <a:cs typeface="Times New Roman"/>
              </a:rPr>
              <a:t>How?</a:t>
            </a:r>
            <a:r>
              <a:rPr lang="en-US" dirty="0">
                <a:latin typeface="Times New Roman"/>
                <a:cs typeface="Times New Roman"/>
              </a:rPr>
              <a:t>  CER-based narratives are set up in a paragraph form (usually 5-7 sentences in length).  There are times when it is necessary to include a data table, graph, or picture in with your evidence.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599" y="0"/>
            <a:ext cx="2488990" cy="16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2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063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dirty="0">
                <a:latin typeface="Times New Roman"/>
                <a:cs typeface="Times New Roman"/>
                <a:hlinkClick r:id="rId2"/>
              </a:rPr>
              <a:t>https://www.youtube.com/watch?v=WQTsue0lKBk</a:t>
            </a:r>
            <a:endParaRPr lang="en-US" sz="2800" dirty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What is her claim?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What is her evidence?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What is her reasoning? (connects the evidence to her claim)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585" y="3198139"/>
            <a:ext cx="2821657" cy="33769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3599"/>
            <a:ext cx="8229600" cy="3731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	If the Focus Question is, “Who is the best NFL quarterback?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	Claim:  Drew </a:t>
            </a:r>
            <a:r>
              <a:rPr lang="en-US" dirty="0" err="1">
                <a:latin typeface="Times New Roman"/>
                <a:cs typeface="Times New Roman"/>
              </a:rPr>
              <a:t>Brees</a:t>
            </a:r>
            <a:r>
              <a:rPr lang="en-US" dirty="0">
                <a:latin typeface="Times New Roman"/>
                <a:cs typeface="Times New Roman"/>
              </a:rPr>
              <a:t> is the best quarterback in the NFL.</a:t>
            </a:r>
          </a:p>
          <a:p>
            <a:pPr>
              <a:buNone/>
            </a:pP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495" y="3418031"/>
            <a:ext cx="4361481" cy="3118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678"/>
            <a:ext cx="8229600" cy="52684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	Evidence:</a:t>
            </a:r>
          </a:p>
          <a:p>
            <a:pPr>
              <a:buNone/>
            </a:pPr>
            <a:r>
              <a:rPr lang="en-US" b="1" dirty="0">
                <a:latin typeface="Times New Roman"/>
                <a:cs typeface="Times New Roman"/>
              </a:rPr>
              <a:t>	</a:t>
            </a:r>
            <a:r>
              <a:rPr lang="en-US" dirty="0">
                <a:latin typeface="Times New Roman"/>
                <a:cs typeface="Times New Roman"/>
              </a:rPr>
              <a:t>His completion percentage is 59.4 and he has 36 touchdowns in his career from 2012-2013.</a:t>
            </a:r>
          </a:p>
        </p:txBody>
      </p:sp>
      <p:sp>
        <p:nvSpPr>
          <p:cNvPr id="12" name="Up Arrow 11"/>
          <p:cNvSpPr/>
          <p:nvPr/>
        </p:nvSpPr>
        <p:spPr>
          <a:xfrm>
            <a:off x="1004746" y="1991348"/>
            <a:ext cx="484632" cy="97840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941836" y="203838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54213" y="3200588"/>
            <a:ext cx="36262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The evidence includes data.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618" y="2232675"/>
            <a:ext cx="37846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118"/>
            <a:ext cx="8229600" cy="2461746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Reasoning: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	According to Sports Illustrated, Drew </a:t>
            </a:r>
            <a:r>
              <a:rPr lang="en-US" dirty="0" err="1">
                <a:latin typeface="Times New Roman"/>
                <a:cs typeface="Times New Roman"/>
              </a:rPr>
              <a:t>Brees</a:t>
            </a:r>
            <a:r>
              <a:rPr lang="en-US" dirty="0">
                <a:latin typeface="Times New Roman"/>
                <a:cs typeface="Times New Roman"/>
              </a:rPr>
              <a:t> is able to adjust to the defense during the game and come back with a different plan of attack.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Bent Arrow 3"/>
          <p:cNvSpPr/>
          <p:nvPr/>
        </p:nvSpPr>
        <p:spPr>
          <a:xfrm rot="19901815">
            <a:off x="67552" y="1449499"/>
            <a:ext cx="1038621" cy="138173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16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3627" y="2994864"/>
            <a:ext cx="3652897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You may use information from text to support your claim and evidence.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127" y="4425720"/>
            <a:ext cx="5922326" cy="16714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4673"/>
            <a:ext cx="8229600" cy="3465260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	Each corner of the room is represented by a letter, either A, B, C, or D.  The following few slides are multiple choice questions.  After I read the question and possible answers and tell you it is okay to move, go to the corner of the room that you believe is the correct answer.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623" y="48673"/>
            <a:ext cx="2540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1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470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Berlin Sans FB</vt:lpstr>
      <vt:lpstr>Calibri</vt:lpstr>
      <vt:lpstr>Times New Roman</vt:lpstr>
      <vt:lpstr>Office Theme</vt:lpstr>
      <vt:lpstr>Claim Evidence Reasoning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Montclair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Claim Evidence Reasoning</dc:title>
  <dc:creator>Jenna Dwyer</dc:creator>
  <cp:lastModifiedBy>Laquincia Brown</cp:lastModifiedBy>
  <cp:revision>18</cp:revision>
  <dcterms:created xsi:type="dcterms:W3CDTF">2014-08-12T23:17:35Z</dcterms:created>
  <dcterms:modified xsi:type="dcterms:W3CDTF">2019-08-14T19:58:08Z</dcterms:modified>
</cp:coreProperties>
</file>